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4" r:id="rId29"/>
    <p:sldId id="286" r:id="rId30"/>
    <p:sldId id="287" r:id="rId31"/>
    <p:sldId id="283" r:id="rId32"/>
    <p:sldId id="282" r:id="rId33"/>
    <p:sldId id="294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F1ED"/>
    <a:srgbClr val="FBAA12"/>
    <a:srgbClr val="767676"/>
    <a:srgbClr val="F6F5F2"/>
    <a:srgbClr val="EFEFE9"/>
    <a:srgbClr val="D6D6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41" autoAdjust="0"/>
  </p:normalViewPr>
  <p:slideViewPr>
    <p:cSldViewPr snapToGrid="0" snapToObjects="1">
      <p:cViewPr>
        <p:scale>
          <a:sx n="80" d="100"/>
          <a:sy n="80" d="100"/>
        </p:scale>
        <p:origin x="-7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544C8-99B2-4BE1-9F81-62B219C393D5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10301-0FB7-4604-84A8-8268008ED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Smoothed</a:t>
            </a:r>
            <a:r>
              <a:rPr lang="en-US" baseline="0" dirty="0" smtClean="0"/>
              <a:t> rank change at individual level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Hybrid of relative and absolute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82361-BDCB-C046-90D4-CE522E92EB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Smoothed</a:t>
            </a:r>
            <a:r>
              <a:rPr lang="en-US" baseline="0" dirty="0" smtClean="0"/>
              <a:t> rank change at individual level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Hybrid of relative and absolute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82361-BDCB-C046-90D4-CE522E92EB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89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156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9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210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64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01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91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40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949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59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D6CE"/>
            </a:gs>
            <a:gs pos="100000">
              <a:schemeClr val="bg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631-9112-3E48-8E12-375900807D97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62E8-E48C-814A-BAB9-0E8D1AFE4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172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2451281" y="1182594"/>
            <a:ext cx="6318973" cy="1470025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Intergenerational Mobility Curves</a:t>
            </a:r>
            <a:endParaRPr lang="en-US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3183368" y="3481893"/>
            <a:ext cx="5227207" cy="2261681"/>
          </a:xfrm>
        </p:spPr>
        <p:txBody>
          <a:bodyPr>
            <a:noAutofit/>
          </a:bodyPr>
          <a:lstStyle/>
          <a:p>
            <a:r>
              <a:rPr lang="en-US" sz="2000" dirty="0" smtClean="0"/>
              <a:t>Jon Davis</a:t>
            </a:r>
          </a:p>
          <a:p>
            <a:r>
              <a:rPr lang="en-US" sz="2000" dirty="0" smtClean="0"/>
              <a:t>Harris School of Public Policy, Univ. of Chicago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Bhash</a:t>
            </a:r>
            <a:r>
              <a:rPr lang="en-US" sz="2000" dirty="0" smtClean="0"/>
              <a:t> </a:t>
            </a:r>
            <a:r>
              <a:rPr lang="en-US" sz="2000" dirty="0" err="1" smtClean="0"/>
              <a:t>Mazumder</a:t>
            </a:r>
            <a:endParaRPr lang="en-US" sz="2000" dirty="0" smtClean="0"/>
          </a:p>
          <a:p>
            <a:r>
              <a:rPr lang="en-US" sz="2000" dirty="0" smtClean="0"/>
              <a:t>Federal Reserve Bank of </a:t>
            </a:r>
            <a:r>
              <a:rPr lang="en-US" sz="2000" dirty="0" smtClean="0"/>
              <a:t>Chicago</a:t>
            </a:r>
          </a:p>
          <a:p>
            <a:r>
              <a:rPr lang="en-US" sz="2000" dirty="0" smtClean="0"/>
              <a:t>November 4, 2014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" name="Picture 9" descr="wordmark_bf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34" y="5884183"/>
            <a:ext cx="2898475" cy="731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solidFill>
            <a:srgbClr val="FBAA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E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81" y="5956755"/>
            <a:ext cx="2965207" cy="548640"/>
          </a:xfrm>
          <a:prstGeom prst="rect">
            <a:avLst/>
          </a:prstGeom>
        </p:spPr>
      </p:pic>
      <p:pic>
        <p:nvPicPr>
          <p:cNvPr id="2" name="Picture 1" descr="Logo-FullWordMark-Vertic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4" y="1910083"/>
            <a:ext cx="1670712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69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C:\Users\jdavis09\Dropbox\Projects\MeasuringMobility\NLSY\Results\fig1a_national79_r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Users\jdavis09\Dropbox\Projects\MeasuringMobility\NLSY\Results\fig1b_national79_c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:\Users\jdavis09\Dropbox\Projects\MeasuringMobility\NLSY\Results\fig1c_national79_ea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27403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302109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C:\Users\jdavis09\Dropbox\Projects\MeasuringMobility\NLSY\Results\fig1d_national79_earnsh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US Trends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Compare NLSY79 to NLS66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aramond" pitchFamily="18" charset="0"/>
              </a:rPr>
              <a:t>NLS66 covers children between ages of 14-24 in 1966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Young </a:t>
            </a:r>
            <a:r>
              <a:rPr lang="en-US" sz="2000" dirty="0" smtClean="0">
                <a:latin typeface="Garamond" pitchFamily="18" charset="0"/>
              </a:rPr>
              <a:t>Women followed </a:t>
            </a:r>
            <a:r>
              <a:rPr lang="en-US" sz="2000" dirty="0" smtClean="0">
                <a:latin typeface="Garamond" pitchFamily="18" charset="0"/>
              </a:rPr>
              <a:t>until </a:t>
            </a:r>
            <a:r>
              <a:rPr lang="en-US" sz="2000" dirty="0" smtClean="0">
                <a:latin typeface="Garamond" pitchFamily="18" charset="0"/>
              </a:rPr>
              <a:t>2001 (Young men only to 1981)</a:t>
            </a:r>
            <a:endParaRPr lang="en-US" sz="20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Linked to Mature </a:t>
            </a:r>
            <a:r>
              <a:rPr lang="en-US" sz="2000" dirty="0" smtClean="0">
                <a:latin typeface="Garamond" pitchFamily="18" charset="0"/>
              </a:rPr>
              <a:t>Men/Women cohorts =&gt;fathers and mothers </a:t>
            </a:r>
            <a:endParaRPr lang="en-US" sz="2000" dirty="0" smtClean="0">
              <a:latin typeface="Garamond" pitchFamily="18" charset="0"/>
            </a:endParaRPr>
          </a:p>
          <a:p>
            <a:r>
              <a:rPr lang="en-US" sz="2400" dirty="0" smtClean="0">
                <a:latin typeface="Garamond" pitchFamily="18" charset="0"/>
              </a:rPr>
              <a:t>Parent generation: 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Use average total net family income over 1965, 1966 and 1968.  </a:t>
            </a:r>
          </a:p>
          <a:p>
            <a:r>
              <a:rPr lang="en-US" sz="2400" dirty="0" smtClean="0">
                <a:latin typeface="Garamond" pitchFamily="18" charset="0"/>
              </a:rPr>
              <a:t>Daughters: </a:t>
            </a:r>
            <a:r>
              <a:rPr lang="en-US" sz="2000" dirty="0" smtClean="0">
                <a:latin typeface="Garamond" pitchFamily="18" charset="0"/>
              </a:rPr>
              <a:t>Use avg. of total net family income in 1991, 1993, 1995, 1997, 1999, and 2001 (when non-missing). Age is between 38 and 59</a:t>
            </a:r>
          </a:p>
          <a:p>
            <a:r>
              <a:rPr lang="en-US" sz="2400" dirty="0" smtClean="0">
                <a:latin typeface="Garamond" pitchFamily="18" charset="0"/>
              </a:rPr>
              <a:t>Include </a:t>
            </a:r>
            <a:r>
              <a:rPr lang="en-US" sz="2400" dirty="0" smtClean="0">
                <a:latin typeface="Garamond" pitchFamily="18" charset="0"/>
              </a:rPr>
              <a:t>oversamples and use weights</a:t>
            </a:r>
          </a:p>
          <a:p>
            <a:r>
              <a:rPr lang="en-US" sz="2400" dirty="0" smtClean="0">
                <a:latin typeface="Garamond" pitchFamily="18" charset="0"/>
              </a:rPr>
              <a:t>Adjust NLSY sample to match parent age range of NLS66 </a:t>
            </a:r>
          </a:p>
          <a:p>
            <a:r>
              <a:rPr lang="en-US" sz="2400" dirty="0" smtClean="0">
                <a:latin typeface="Garamond" pitchFamily="18" charset="0"/>
              </a:rPr>
              <a:t>F</a:t>
            </a:r>
            <a:r>
              <a:rPr lang="en-US" sz="2400" dirty="0" smtClean="0">
                <a:latin typeface="Garamond" pitchFamily="18" charset="0"/>
              </a:rPr>
              <a:t>inal sample:  978 daughters, 1942-52 cohorts</a:t>
            </a:r>
          </a:p>
          <a:p>
            <a:r>
              <a:rPr lang="en-US" sz="2400" u="sng" dirty="0" smtClean="0">
                <a:latin typeface="Garamond" pitchFamily="18" charset="0"/>
              </a:rPr>
              <a:t>Caveat</a:t>
            </a:r>
            <a:r>
              <a:rPr lang="en-US" sz="2400" dirty="0" smtClean="0">
                <a:latin typeface="Garamond" pitchFamily="18" charset="0"/>
              </a:rPr>
              <a:t>:  Shows changes in positional mobility only and does not account for changes in inequality across these cohorts</a:t>
            </a:r>
            <a:endParaRPr lang="en-US" sz="24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Mobility Curve Comparisons 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aramond" pitchFamily="18" charset="0"/>
              </a:rPr>
              <a:t>When comparing </a:t>
            </a:r>
            <a:r>
              <a:rPr lang="en-US" sz="2400" i="1" dirty="0" smtClean="0">
                <a:latin typeface="Garamond" pitchFamily="18" charset="0"/>
              </a:rPr>
              <a:t>rank mobility</a:t>
            </a:r>
            <a:r>
              <a:rPr lang="en-US" sz="2400" dirty="0" smtClean="0">
                <a:latin typeface="Garamond" pitchFamily="18" charset="0"/>
              </a:rPr>
              <a:t> curves across different populations </a:t>
            </a:r>
            <a:r>
              <a:rPr lang="en-US" sz="2000" dirty="0" smtClean="0">
                <a:latin typeface="Garamond" pitchFamily="18" charset="0"/>
              </a:rPr>
              <a:t>(e.g. countries, over time)</a:t>
            </a:r>
            <a:r>
              <a:rPr lang="en-US" sz="2400" dirty="0" smtClean="0">
                <a:latin typeface="Garamond" pitchFamily="18" charset="0"/>
              </a:rPr>
              <a:t>: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Curves will almost certainly cross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Different social welfare functions may yield different normative conclusions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Depend on upward mobility at bottom </a:t>
            </a:r>
            <a:r>
              <a:rPr lang="en-US" sz="2000" dirty="0" err="1" smtClean="0">
                <a:latin typeface="Garamond" pitchFamily="18" charset="0"/>
              </a:rPr>
              <a:t>vs</a:t>
            </a:r>
            <a:r>
              <a:rPr lang="en-US" sz="2000" dirty="0" smtClean="0">
                <a:latin typeface="Garamond" pitchFamily="18" charset="0"/>
              </a:rPr>
              <a:t> downward mobility at the top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Absolute mobility curves may very well not cross</a:t>
            </a:r>
          </a:p>
          <a:p>
            <a:r>
              <a:rPr lang="en-US" sz="2400" dirty="0" smtClean="0">
                <a:latin typeface="Garamond" pitchFamily="18" charset="0"/>
              </a:rPr>
              <a:t>When comparing curves within a given population </a:t>
            </a:r>
            <a:r>
              <a:rPr lang="en-US" sz="2000" dirty="0" smtClean="0">
                <a:latin typeface="Garamond" pitchFamily="18" charset="0"/>
              </a:rPr>
              <a:t>(e.g. subgroups such as race, region, </a:t>
            </a:r>
            <a:r>
              <a:rPr lang="en-US" sz="2000" dirty="0" smtClean="0">
                <a:latin typeface="Garamond" pitchFamily="18" charset="0"/>
              </a:rPr>
              <a:t>ethnicity </a:t>
            </a:r>
            <a:r>
              <a:rPr lang="en-US" sz="2000" b="1" dirty="0" smtClean="0">
                <a:latin typeface="Garamond" pitchFamily="18" charset="0"/>
              </a:rPr>
              <a:t>using a fixed distribution</a:t>
            </a:r>
            <a:r>
              <a:rPr lang="en-US" sz="2000" dirty="0" smtClean="0">
                <a:latin typeface="Garamond" pitchFamily="18" charset="0"/>
              </a:rPr>
              <a:t>)</a:t>
            </a:r>
            <a:endParaRPr lang="en-US" sz="24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Curves </a:t>
            </a:r>
            <a:r>
              <a:rPr lang="en-US" sz="2000" dirty="0" smtClean="0">
                <a:latin typeface="Garamond" pitchFamily="18" charset="0"/>
              </a:rPr>
              <a:t>may or may not cross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Stochastic dominance more likely and one group’s mobility curve might always be preferred over another</a:t>
            </a:r>
          </a:p>
          <a:p>
            <a:pPr>
              <a:buNone/>
            </a:pPr>
            <a:endParaRPr lang="en-US" sz="28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2743200"/>
            <a:ext cx="2743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Moving from 0.26 to 0.40 equivalent to moving from 40</a:t>
            </a:r>
            <a:r>
              <a:rPr lang="en-US" baseline="30000" dirty="0" smtClean="0"/>
              <a:t>th</a:t>
            </a:r>
            <a:r>
              <a:rPr lang="en-US" dirty="0" smtClean="0"/>
              <a:t> to 338</a:t>
            </a:r>
            <a:r>
              <a:rPr lang="en-US" baseline="30000" dirty="0" smtClean="0"/>
              <a:t>th</a:t>
            </a:r>
            <a:r>
              <a:rPr lang="en-US" dirty="0" smtClean="0"/>
              <a:t> ranked city using </a:t>
            </a:r>
            <a:r>
              <a:rPr lang="en-US" dirty="0" err="1" smtClean="0"/>
              <a:t>Chetty</a:t>
            </a:r>
            <a:r>
              <a:rPr lang="en-US" dirty="0" smtClean="0"/>
              <a:t> et al online tables</a:t>
            </a:r>
            <a:endParaRPr lang="en-US" dirty="0"/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6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1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09625"/>
            <a:ext cx="8229600" cy="5210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Garamond" pitchFamily="18" charset="0"/>
              </a:rPr>
              <a:t>This talk also includes some very preliminary work on:</a:t>
            </a:r>
          </a:p>
          <a:p>
            <a:pPr marL="0" indent="0">
              <a:buNone/>
            </a:pPr>
            <a:endParaRPr lang="en-US" sz="2800" dirty="0" smtClean="0"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Garamond" pitchFamily="18" charset="0"/>
              </a:rPr>
              <a:t>“A Comparison of Intergenerational Mobility Curves in Germany, Norway, Sweden and the U.S”</a:t>
            </a:r>
          </a:p>
          <a:p>
            <a:pPr marL="0" indent="0" algn="ctr">
              <a:buNone/>
            </a:pPr>
            <a:endParaRPr lang="en-US" sz="28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aramond" pitchFamily="18" charset="0"/>
              </a:rPr>
              <a:t>with: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latin typeface="Garamond" pitchFamily="18" charset="0"/>
              </a:rPr>
              <a:t>Espen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Bratberg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en-US" sz="1800" dirty="0" smtClean="0">
                <a:latin typeface="Garamond" pitchFamily="18" charset="0"/>
              </a:rPr>
              <a:t>University of Bergen</a:t>
            </a:r>
            <a:endParaRPr lang="en-US" sz="20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aramond" pitchFamily="18" charset="0"/>
              </a:rPr>
              <a:t>Jon Davis</a:t>
            </a:r>
            <a:r>
              <a:rPr lang="en-US" sz="2000" dirty="0" smtClean="0">
                <a:latin typeface="Garamond" pitchFamily="18" charset="0"/>
              </a:rPr>
              <a:t>, </a:t>
            </a:r>
            <a:r>
              <a:rPr lang="en-US" sz="1800" dirty="0" smtClean="0">
                <a:latin typeface="Garamond" pitchFamily="18" charset="0"/>
              </a:rPr>
              <a:t>Harris School of Public Policy, University of Chicago</a:t>
            </a:r>
            <a:endParaRPr lang="en-US" sz="20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aramond" pitchFamily="18" charset="0"/>
              </a:rPr>
              <a:t>Martin </a:t>
            </a:r>
            <a:r>
              <a:rPr lang="en-US" sz="2400" dirty="0" err="1" smtClean="0">
                <a:latin typeface="Garamond" pitchFamily="18" charset="0"/>
              </a:rPr>
              <a:t>Nybom</a:t>
            </a:r>
            <a:r>
              <a:rPr lang="en-US" sz="2000" dirty="0" smtClean="0">
                <a:latin typeface="Garamond" pitchFamily="18" charset="0"/>
              </a:rPr>
              <a:t>, </a:t>
            </a:r>
            <a:r>
              <a:rPr lang="en-US" sz="1800" dirty="0" smtClean="0">
                <a:latin typeface="Garamond" pitchFamily="18" charset="0"/>
              </a:rPr>
              <a:t>SOFI, Stockholm University</a:t>
            </a:r>
            <a:endParaRPr lang="en-US" sz="20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aramond" pitchFamily="18" charset="0"/>
              </a:rPr>
              <a:t>Daniel </a:t>
            </a:r>
            <a:r>
              <a:rPr lang="en-US" sz="2400" dirty="0" err="1" smtClean="0">
                <a:latin typeface="Garamond" pitchFamily="18" charset="0"/>
              </a:rPr>
              <a:t>Schnitzlein</a:t>
            </a:r>
            <a:r>
              <a:rPr lang="en-US" sz="2000" dirty="0" smtClean="0">
                <a:latin typeface="Garamond" pitchFamily="18" charset="0"/>
              </a:rPr>
              <a:t>, </a:t>
            </a:r>
            <a:r>
              <a:rPr lang="en-US" sz="1800" dirty="0" smtClean="0">
                <a:latin typeface="Garamond" pitchFamily="18" charset="0"/>
              </a:rPr>
              <a:t>University of Hannover</a:t>
            </a:r>
            <a:endParaRPr lang="en-US" sz="20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Garamond" pitchFamily="18" charset="0"/>
              </a:rPr>
              <a:t>Kjell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Vaage</a:t>
            </a:r>
            <a:r>
              <a:rPr lang="en-US" sz="2000" dirty="0" smtClean="0">
                <a:latin typeface="Garamond" pitchFamily="18" charset="0"/>
              </a:rPr>
              <a:t>, </a:t>
            </a:r>
            <a:r>
              <a:rPr lang="en-US" sz="1800" dirty="0" smtClean="0">
                <a:latin typeface="Garamond" pitchFamily="18" charset="0"/>
              </a:rPr>
              <a:t>University of Bergen</a:t>
            </a:r>
            <a:endParaRPr lang="en-US" sz="20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aramond" pitchFamily="18" charset="0"/>
              </a:rPr>
              <a:t>           </a:t>
            </a:r>
          </a:p>
          <a:p>
            <a:pPr marL="0" indent="0">
              <a:buNone/>
            </a:pPr>
            <a:endParaRPr lang="en-US" dirty="0" smtClean="0">
              <a:latin typeface="Garamond" pitchFamily="18" charset="0"/>
            </a:endParaRPr>
          </a:p>
          <a:p>
            <a:pPr>
              <a:buNone/>
            </a:pPr>
            <a:endParaRPr lang="en-US" dirty="0" smtClean="0">
              <a:latin typeface="Garamond" pitchFamily="18" charset="0"/>
            </a:endParaRPr>
          </a:p>
        </p:txBody>
      </p:sp>
      <p:pic>
        <p:nvPicPr>
          <p:cNvPr id="2" name="Picture 1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Discussion of Trends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Change in slope consistent </a:t>
            </a:r>
            <a:r>
              <a:rPr lang="en-US" sz="2800" dirty="0" smtClean="0">
                <a:latin typeface="Garamond" pitchFamily="18" charset="0"/>
              </a:rPr>
              <a:t>with </a:t>
            </a:r>
            <a:r>
              <a:rPr lang="en-US" sz="2800" dirty="0" smtClean="0">
                <a:latin typeface="Garamond" pitchFamily="18" charset="0"/>
              </a:rPr>
              <a:t>previous </a:t>
            </a:r>
            <a:r>
              <a:rPr lang="en-US" sz="2800" dirty="0" smtClean="0">
                <a:latin typeface="Garamond" pitchFamily="18" charset="0"/>
              </a:rPr>
              <a:t>e</a:t>
            </a:r>
            <a:r>
              <a:rPr lang="en-US" sz="2800" dirty="0" smtClean="0">
                <a:latin typeface="Garamond" pitchFamily="18" charset="0"/>
              </a:rPr>
              <a:t>vidence</a:t>
            </a:r>
            <a:endParaRPr lang="en-US" sz="28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Aaronson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</a:t>
            </a:r>
            <a:r>
              <a:rPr lang="en-US" sz="2000" i="1" dirty="0" smtClean="0">
                <a:latin typeface="Garamond" pitchFamily="18" charset="0"/>
              </a:rPr>
              <a:t>JHR</a:t>
            </a:r>
            <a:r>
              <a:rPr lang="en-US" sz="2000" dirty="0" smtClean="0">
                <a:latin typeface="Garamond" pitchFamily="18" charset="0"/>
              </a:rPr>
              <a:t>, 2008) show historical changes in IGE associated with changes in return to </a:t>
            </a:r>
            <a:r>
              <a:rPr lang="en-US" sz="2000" dirty="0" smtClean="0">
                <a:latin typeface="Garamond" pitchFamily="18" charset="0"/>
              </a:rPr>
              <a:t>schooling and 90/10 wage gap</a:t>
            </a:r>
            <a:endParaRPr lang="en-US" sz="2000" dirty="0" smtClean="0">
              <a:latin typeface="Garamond" pitchFamily="18" charset="0"/>
            </a:endParaRPr>
          </a:p>
          <a:p>
            <a:pPr lvl="1">
              <a:buNone/>
            </a:pPr>
            <a:endParaRPr lang="en-US" sz="18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04800"/>
            <a:ext cx="914688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Discussion of Trends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Change in </a:t>
            </a:r>
            <a:r>
              <a:rPr lang="en-US" sz="2800" dirty="0" smtClean="0">
                <a:latin typeface="Garamond" pitchFamily="18" charset="0"/>
              </a:rPr>
              <a:t>slope </a:t>
            </a:r>
            <a:r>
              <a:rPr lang="en-US" sz="2800" dirty="0" smtClean="0">
                <a:latin typeface="Garamond" pitchFamily="18" charset="0"/>
              </a:rPr>
              <a:t>consistent with previous evidence</a:t>
            </a:r>
            <a:endParaRPr lang="en-US" sz="28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Aaronson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</a:t>
            </a:r>
            <a:r>
              <a:rPr lang="en-US" sz="2000" i="1" dirty="0" smtClean="0">
                <a:latin typeface="Garamond" pitchFamily="18" charset="0"/>
              </a:rPr>
              <a:t>JHR</a:t>
            </a:r>
            <a:r>
              <a:rPr lang="en-US" sz="2000" dirty="0" smtClean="0">
                <a:latin typeface="Garamond" pitchFamily="18" charset="0"/>
              </a:rPr>
              <a:t>, 2008) show historical changes in IGE associated with changes in return to schooling</a:t>
            </a:r>
          </a:p>
          <a:p>
            <a:pPr lvl="1"/>
            <a:r>
              <a:rPr lang="en-US" sz="2000" dirty="0" err="1" smtClean="0">
                <a:latin typeface="Garamond" pitchFamily="18" charset="0"/>
              </a:rPr>
              <a:t>Bloome</a:t>
            </a:r>
            <a:r>
              <a:rPr lang="en-US" sz="2000" dirty="0" smtClean="0">
                <a:latin typeface="Garamond" pitchFamily="18" charset="0"/>
              </a:rPr>
              <a:t> and Western (2011) also document a decline in mobility across these </a:t>
            </a:r>
            <a:r>
              <a:rPr lang="en-US" sz="2000" dirty="0" smtClean="0">
                <a:latin typeface="Garamond" pitchFamily="18" charset="0"/>
              </a:rPr>
              <a:t>cohorts using NLS and NLSY surveys</a:t>
            </a:r>
            <a:endParaRPr lang="en-US" sz="20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Levine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(2007) show mobility declined across these cohorts by using brother correlations </a:t>
            </a:r>
          </a:p>
          <a:p>
            <a:pPr lvl="2"/>
            <a:r>
              <a:rPr lang="en-US" sz="1600" dirty="0" err="1" smtClean="0">
                <a:latin typeface="Garamond" pitchFamily="18" charset="0"/>
              </a:rPr>
              <a:t>Bjorklund</a:t>
            </a:r>
            <a:r>
              <a:rPr lang="en-US" sz="1600" dirty="0" smtClean="0">
                <a:latin typeface="Garamond" pitchFamily="18" charset="0"/>
              </a:rPr>
              <a:t> and </a:t>
            </a:r>
            <a:r>
              <a:rPr lang="en-US" sz="1600" dirty="0" err="1" smtClean="0">
                <a:latin typeface="Garamond" pitchFamily="18" charset="0"/>
              </a:rPr>
              <a:t>Jantti</a:t>
            </a:r>
            <a:r>
              <a:rPr lang="en-US" sz="1600" dirty="0" smtClean="0">
                <a:latin typeface="Garamond" pitchFamily="18" charset="0"/>
              </a:rPr>
              <a:t>, 2013 argue that this is a preferred measure.  </a:t>
            </a:r>
          </a:p>
          <a:p>
            <a:pPr lvl="1">
              <a:buNone/>
            </a:pPr>
            <a:endParaRPr lang="en-US" sz="18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6" y="609600"/>
            <a:ext cx="8980714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Discussion of Trends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Change in </a:t>
            </a:r>
            <a:r>
              <a:rPr lang="en-US" sz="2800" dirty="0" smtClean="0">
                <a:latin typeface="Garamond" pitchFamily="18" charset="0"/>
              </a:rPr>
              <a:t>slope </a:t>
            </a:r>
            <a:r>
              <a:rPr lang="en-US" sz="2800" dirty="0" smtClean="0">
                <a:latin typeface="Garamond" pitchFamily="18" charset="0"/>
              </a:rPr>
              <a:t>consistent with previous evidence</a:t>
            </a:r>
            <a:endParaRPr lang="en-US" sz="28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Aaronson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(JHR, 2008) show historical changes in IGE associated with </a:t>
            </a:r>
            <a:r>
              <a:rPr lang="en-US" sz="2000" dirty="0" smtClean="0">
                <a:latin typeface="Garamond" pitchFamily="18" charset="0"/>
              </a:rPr>
              <a:t>concurrent changes </a:t>
            </a:r>
            <a:r>
              <a:rPr lang="en-US" sz="2000" dirty="0" smtClean="0">
                <a:latin typeface="Garamond" pitchFamily="18" charset="0"/>
              </a:rPr>
              <a:t>in return to schooling</a:t>
            </a:r>
          </a:p>
          <a:p>
            <a:pPr lvl="1"/>
            <a:r>
              <a:rPr lang="en-US" sz="2000" dirty="0" err="1" smtClean="0">
                <a:latin typeface="Garamond" pitchFamily="18" charset="0"/>
              </a:rPr>
              <a:t>Bloome</a:t>
            </a:r>
            <a:r>
              <a:rPr lang="en-US" sz="2000" dirty="0" smtClean="0">
                <a:latin typeface="Garamond" pitchFamily="18" charset="0"/>
              </a:rPr>
              <a:t> and Western (2011) </a:t>
            </a:r>
            <a:r>
              <a:rPr lang="en-US" sz="2000" dirty="0" smtClean="0">
                <a:latin typeface="Garamond" pitchFamily="18" charset="0"/>
              </a:rPr>
              <a:t>document similar decline </a:t>
            </a:r>
            <a:r>
              <a:rPr lang="en-US" sz="2000" dirty="0" smtClean="0">
                <a:latin typeface="Garamond" pitchFamily="18" charset="0"/>
              </a:rPr>
              <a:t>in </a:t>
            </a:r>
            <a:r>
              <a:rPr lang="en-US" sz="2000" dirty="0" smtClean="0">
                <a:latin typeface="Garamond" pitchFamily="18" charset="0"/>
              </a:rPr>
              <a:t>mobility</a:t>
            </a:r>
            <a:endParaRPr lang="en-US" sz="20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Levine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(2007) show mobility declined across these cohorts by using brother correlations </a:t>
            </a:r>
          </a:p>
          <a:p>
            <a:pPr lvl="2"/>
            <a:r>
              <a:rPr lang="en-US" sz="1600" dirty="0" err="1" smtClean="0">
                <a:latin typeface="Garamond" pitchFamily="18" charset="0"/>
              </a:rPr>
              <a:t>Bjorklund</a:t>
            </a:r>
            <a:r>
              <a:rPr lang="en-US" sz="1600" dirty="0" smtClean="0">
                <a:latin typeface="Garamond" pitchFamily="18" charset="0"/>
              </a:rPr>
              <a:t> and </a:t>
            </a:r>
            <a:r>
              <a:rPr lang="en-US" sz="1600" dirty="0" err="1" smtClean="0">
                <a:latin typeface="Garamond" pitchFamily="18" charset="0"/>
              </a:rPr>
              <a:t>Jantti</a:t>
            </a:r>
            <a:r>
              <a:rPr lang="en-US" sz="1600" dirty="0" smtClean="0">
                <a:latin typeface="Garamond" pitchFamily="18" charset="0"/>
              </a:rPr>
              <a:t>, 2013 argue that this is a preferred measure.  </a:t>
            </a:r>
            <a:endParaRPr lang="en-US" sz="1600" dirty="0" smtClean="0">
              <a:latin typeface="Garamond" pitchFamily="18" charset="0"/>
            </a:endParaRPr>
          </a:p>
          <a:p>
            <a:pPr lvl="1"/>
            <a:r>
              <a:rPr lang="en-US" sz="2000" b="1" dirty="0" smtClean="0">
                <a:latin typeface="Garamond" pitchFamily="18" charset="0"/>
              </a:rPr>
              <a:t>Rank association might not have changed </a:t>
            </a:r>
            <a:r>
              <a:rPr lang="en-US" sz="2000" b="1" dirty="0" smtClean="0">
                <a:latin typeface="Garamond" pitchFamily="18" charset="0"/>
              </a:rPr>
              <a:t>e</a:t>
            </a:r>
            <a:r>
              <a:rPr lang="en-US" sz="2000" b="1" dirty="0" smtClean="0">
                <a:latin typeface="Garamond" pitchFamily="18" charset="0"/>
              </a:rPr>
              <a:t>ven if IGE did</a:t>
            </a:r>
            <a:endParaRPr lang="en-US" sz="2000" b="1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Other Evidence Misses </a:t>
            </a:r>
            <a:r>
              <a:rPr lang="en-US" sz="2800" dirty="0" smtClean="0">
                <a:latin typeface="Garamond" pitchFamily="18" charset="0"/>
              </a:rPr>
              <a:t>the Inflection Point:</a:t>
            </a:r>
            <a:endParaRPr lang="en-US" sz="2800" dirty="0" smtClean="0">
              <a:latin typeface="Garamond" pitchFamily="18" charset="0"/>
            </a:endParaRPr>
          </a:p>
          <a:p>
            <a:pPr lvl="1"/>
            <a:r>
              <a:rPr lang="en-US" sz="2000" dirty="0" err="1" smtClean="0">
                <a:latin typeface="Garamond" pitchFamily="18" charset="0"/>
              </a:rPr>
              <a:t>Chetty</a:t>
            </a:r>
            <a:r>
              <a:rPr lang="en-US" sz="2000" dirty="0" smtClean="0">
                <a:latin typeface="Garamond" pitchFamily="18" charset="0"/>
              </a:rPr>
              <a:t> et al (2014b) only covers cohorts born since 1970 who entered the labor market in the </a:t>
            </a:r>
            <a:r>
              <a:rPr lang="en-US" sz="2000" dirty="0" smtClean="0">
                <a:latin typeface="Garamond" pitchFamily="18" charset="0"/>
              </a:rPr>
              <a:t>1990s well after the rise in inequality.</a:t>
            </a:r>
            <a:endParaRPr lang="en-US" sz="20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PSID evidence </a:t>
            </a:r>
            <a:r>
              <a:rPr lang="en-US" sz="1800" dirty="0" smtClean="0">
                <a:latin typeface="Garamond" pitchFamily="18" charset="0"/>
              </a:rPr>
              <a:t>(e.g. Hertz, 2008, Lee and Solon, 2009)</a:t>
            </a:r>
            <a:r>
              <a:rPr lang="en-US" sz="2000" dirty="0" smtClean="0">
                <a:latin typeface="Garamond" pitchFamily="18" charset="0"/>
              </a:rPr>
              <a:t>, may not be ideal</a:t>
            </a:r>
          </a:p>
          <a:p>
            <a:pPr lvl="2"/>
            <a:r>
              <a:rPr lang="en-US" sz="1600" dirty="0" smtClean="0">
                <a:latin typeface="Garamond" pitchFamily="18" charset="0"/>
              </a:rPr>
              <a:t>Oldest cohort living at home in 1968 is 1951</a:t>
            </a:r>
          </a:p>
          <a:p>
            <a:pPr lvl="2"/>
            <a:r>
              <a:rPr lang="en-US" sz="1600" dirty="0" smtClean="0">
                <a:latin typeface="Garamond" pitchFamily="18" charset="0"/>
              </a:rPr>
              <a:t>Don’t get a great read of IGE for this cohort until mid 1980s.  </a:t>
            </a:r>
          </a:p>
          <a:p>
            <a:pPr lvl="1">
              <a:buNone/>
            </a:pPr>
            <a:endParaRPr lang="en-US" sz="18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04800"/>
            <a:ext cx="9146884" cy="6400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V="1">
            <a:off x="7239000" y="2266522"/>
            <a:ext cx="0" cy="304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81800" y="257132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Chetty</a:t>
            </a:r>
            <a:r>
              <a:rPr lang="en-US" sz="1400" dirty="0" smtClean="0">
                <a:solidFill>
                  <a:srgbClr val="FF0000"/>
                </a:solidFill>
              </a:rPr>
              <a:t> et al (2014b)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5491060">
            <a:off x="6605338" y="810644"/>
            <a:ext cx="381000" cy="1380668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914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Good coverage in PSID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7251434" y="1307772"/>
            <a:ext cx="467832" cy="1690576"/>
          </a:xfrm>
          <a:prstGeom prst="rightBrace">
            <a:avLst>
              <a:gd name="adj1" fmla="val 8333"/>
              <a:gd name="adj2" fmla="val 50629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12909" y="1796898"/>
            <a:ext cx="717729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5400000">
            <a:off x="8327971" y="1699146"/>
            <a:ext cx="147290" cy="17741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Cross-country differences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International Samples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Garamond" pitchFamily="18" charset="0"/>
              </a:rPr>
              <a:t>Germany</a:t>
            </a:r>
            <a:r>
              <a:rPr lang="en-US" sz="2800" dirty="0" smtClean="0">
                <a:latin typeface="Garamond" pitchFamily="18" charset="0"/>
              </a:rPr>
              <a:t>, SOEP survey data</a:t>
            </a:r>
            <a:endParaRPr lang="en-US" sz="28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1071 parent-child pairs.  Kids born 1957-79.  Avg. HH </a:t>
            </a:r>
            <a:r>
              <a:rPr lang="en-US" sz="2000" dirty="0" smtClean="0">
                <a:latin typeface="Garamond" pitchFamily="18" charset="0"/>
              </a:rPr>
              <a:t>income </a:t>
            </a:r>
            <a:r>
              <a:rPr lang="en-US" sz="2000" dirty="0" smtClean="0">
                <a:latin typeface="Garamond" pitchFamily="18" charset="0"/>
              </a:rPr>
              <a:t>measured over 2001-2012 when between ages of 32-54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Parents </a:t>
            </a:r>
            <a:r>
              <a:rPr lang="en-US" sz="2000" dirty="0" smtClean="0">
                <a:latin typeface="Garamond" pitchFamily="18" charset="0"/>
              </a:rPr>
              <a:t>born </a:t>
            </a:r>
            <a:r>
              <a:rPr lang="en-US" sz="2000" dirty="0" smtClean="0">
                <a:latin typeface="Garamond" pitchFamily="18" charset="0"/>
              </a:rPr>
              <a:t>1926-1956, avg. HH </a:t>
            </a:r>
            <a:r>
              <a:rPr lang="en-US" sz="2000" dirty="0" smtClean="0">
                <a:latin typeface="Garamond" pitchFamily="18" charset="0"/>
              </a:rPr>
              <a:t>income over 1984-1986.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Household </a:t>
            </a:r>
            <a:r>
              <a:rPr lang="en-US" sz="2000" dirty="0" smtClean="0">
                <a:latin typeface="Garamond" pitchFamily="18" charset="0"/>
              </a:rPr>
              <a:t>income based on cohabitation with partner</a:t>
            </a:r>
            <a:r>
              <a:rPr lang="en-US" sz="2000" dirty="0" smtClean="0">
                <a:latin typeface="Garamond" pitchFamily="18" charset="0"/>
              </a:rPr>
              <a:t>.</a:t>
            </a:r>
          </a:p>
          <a:p>
            <a:r>
              <a:rPr lang="en-US" sz="2400" b="1" dirty="0" smtClean="0">
                <a:latin typeface="Garamond" pitchFamily="18" charset="0"/>
              </a:rPr>
              <a:t>Norway</a:t>
            </a:r>
            <a:r>
              <a:rPr lang="en-US" sz="2400" dirty="0" smtClean="0">
                <a:latin typeface="Garamond" pitchFamily="18" charset="0"/>
              </a:rPr>
              <a:t>,  administrative data, xx% random sample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328 </a:t>
            </a:r>
            <a:r>
              <a:rPr lang="en-US" sz="2000" dirty="0" smtClean="0">
                <a:latin typeface="Garamond" pitchFamily="18" charset="0"/>
              </a:rPr>
              <a:t>428 parent-child pairs.  Kids born 1957-1964. </a:t>
            </a:r>
            <a:r>
              <a:rPr lang="en-US" sz="2000" dirty="0" smtClean="0">
                <a:latin typeface="Garamond" pitchFamily="18" charset="0"/>
              </a:rPr>
              <a:t>Avg. HH </a:t>
            </a:r>
            <a:r>
              <a:rPr lang="en-US" sz="2000" dirty="0" smtClean="0">
                <a:latin typeface="Garamond" pitchFamily="18" charset="0"/>
              </a:rPr>
              <a:t>earnings </a:t>
            </a:r>
            <a:r>
              <a:rPr lang="en-US" sz="2000" dirty="0" smtClean="0">
                <a:latin typeface="Garamond" pitchFamily="18" charset="0"/>
              </a:rPr>
              <a:t>measured over </a:t>
            </a:r>
            <a:r>
              <a:rPr lang="en-US" sz="2000" dirty="0" smtClean="0">
                <a:latin typeface="Garamond" pitchFamily="18" charset="0"/>
              </a:rPr>
              <a:t>1996	-2008 </a:t>
            </a:r>
            <a:r>
              <a:rPr lang="en-US" sz="2000" dirty="0" smtClean="0">
                <a:latin typeface="Garamond" pitchFamily="18" charset="0"/>
              </a:rPr>
              <a:t>when between ages of </a:t>
            </a:r>
            <a:r>
              <a:rPr lang="en-US" sz="2000" dirty="0" smtClean="0">
                <a:latin typeface="Garamond" pitchFamily="18" charset="0"/>
              </a:rPr>
              <a:t>32-51.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Parents born between 1920 and 1950, avg. </a:t>
            </a:r>
            <a:r>
              <a:rPr lang="en-US" sz="2000" dirty="0" smtClean="0">
                <a:latin typeface="Garamond" pitchFamily="18" charset="0"/>
              </a:rPr>
              <a:t>family earnings over 1978-80</a:t>
            </a:r>
          </a:p>
          <a:p>
            <a:r>
              <a:rPr lang="en-US" sz="2400" b="1" dirty="0" smtClean="0">
                <a:latin typeface="Garamond" pitchFamily="18" charset="0"/>
              </a:rPr>
              <a:t>Sweden</a:t>
            </a:r>
            <a:r>
              <a:rPr lang="en-US" sz="2400" dirty="0" smtClean="0">
                <a:latin typeface="Garamond" pitchFamily="18" charset="0"/>
              </a:rPr>
              <a:t>,  administrative data, 35% random sample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252,745 parent-child pairs.  Kids born 1957-1964.  Avg. HH income measured every other year from 1999-2006 and 2007, kids b/w 35-50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Parents born between 1920 and 1950, avg. HH income over 1978-80</a:t>
            </a:r>
            <a:endParaRPr lang="en-US" sz="20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f_international_lin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1"/>
            <a:ext cx="9144000" cy="6647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2743200"/>
            <a:ext cx="27432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only 11 out of 384  US cities with a rank-rank slope &lt;=0.22</a:t>
            </a:r>
            <a:endParaRPr lang="en-US" dirty="0"/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f_international_ker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41"/>
            <a:ext cx="9144000" cy="6647768"/>
          </a:xfrm>
          <a:prstGeom prst="rect">
            <a:avLst/>
          </a:prstGeom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Goals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4875"/>
            <a:ext cx="8229600" cy="5662358"/>
          </a:xfrm>
        </p:spPr>
        <p:txBody>
          <a:bodyPr>
            <a:noAutofit/>
          </a:bodyPr>
          <a:lstStyle/>
          <a:p>
            <a:endParaRPr lang="en-US" sz="2400" dirty="0" smtClean="0">
              <a:latin typeface="Garamond" pitchFamily="18" charset="0"/>
            </a:endParaRPr>
          </a:p>
          <a:p>
            <a:r>
              <a:rPr lang="en-US" sz="2400" dirty="0" smtClean="0">
                <a:latin typeface="Garamond" pitchFamily="18" charset="0"/>
              </a:rPr>
              <a:t>	</a:t>
            </a:r>
            <a:r>
              <a:rPr lang="en-US" sz="2200" dirty="0" smtClean="0">
                <a:latin typeface="Garamond" pitchFamily="18" charset="0"/>
              </a:rPr>
              <a:t>Introduce the general approach of “mobility curves”: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Follow </a:t>
            </a:r>
            <a:r>
              <a:rPr lang="en-US" sz="1800" dirty="0" err="1" smtClean="0">
                <a:latin typeface="Garamond" pitchFamily="18" charset="0"/>
              </a:rPr>
              <a:t>Aaberge</a:t>
            </a:r>
            <a:r>
              <a:rPr lang="en-US" sz="1800" dirty="0" smtClean="0">
                <a:latin typeface="Garamond" pitchFamily="18" charset="0"/>
              </a:rPr>
              <a:t> and </a:t>
            </a:r>
            <a:r>
              <a:rPr lang="en-US" sz="1800" dirty="0" err="1" smtClean="0">
                <a:latin typeface="Garamond" pitchFamily="18" charset="0"/>
              </a:rPr>
              <a:t>Mogstad</a:t>
            </a:r>
            <a:r>
              <a:rPr lang="en-US" sz="1800" dirty="0" smtClean="0">
                <a:latin typeface="Garamond" pitchFamily="18" charset="0"/>
              </a:rPr>
              <a:t> (2012) who study </a:t>
            </a:r>
            <a:r>
              <a:rPr lang="en-US" sz="1800" i="1" dirty="0" err="1" smtClean="0">
                <a:latin typeface="Garamond" pitchFamily="18" charset="0"/>
              </a:rPr>
              <a:t>intra</a:t>
            </a:r>
            <a:r>
              <a:rPr lang="en-US" sz="1800" dirty="0" err="1" smtClean="0">
                <a:latin typeface="Garamond" pitchFamily="18" charset="0"/>
              </a:rPr>
              <a:t>generational</a:t>
            </a:r>
            <a:r>
              <a:rPr lang="en-US" sz="1800" dirty="0" smtClean="0">
                <a:latin typeface="Garamond" pitchFamily="18" charset="0"/>
              </a:rPr>
              <a:t> mobility by applying concepts from the inequality/social welfare literature </a:t>
            </a:r>
            <a:r>
              <a:rPr lang="en-US" sz="1400" dirty="0" smtClean="0">
                <a:latin typeface="Garamond" pitchFamily="18" charset="0"/>
              </a:rPr>
              <a:t>(Atkinson 1970, </a:t>
            </a:r>
            <a:r>
              <a:rPr lang="en-US" sz="1400" dirty="0" err="1" smtClean="0">
                <a:latin typeface="Garamond" pitchFamily="18" charset="0"/>
              </a:rPr>
              <a:t>Yaari</a:t>
            </a:r>
            <a:r>
              <a:rPr lang="en-US" sz="1400" dirty="0" smtClean="0">
                <a:latin typeface="Garamond" pitchFamily="18" charset="0"/>
              </a:rPr>
              <a:t> 1988, </a:t>
            </a:r>
            <a:r>
              <a:rPr lang="en-US" sz="1400" dirty="0" err="1" smtClean="0">
                <a:latin typeface="Garamond" pitchFamily="18" charset="0"/>
              </a:rPr>
              <a:t>Aaberge</a:t>
            </a:r>
            <a:r>
              <a:rPr lang="en-US" sz="1400" dirty="0" smtClean="0">
                <a:latin typeface="Garamond" pitchFamily="18" charset="0"/>
              </a:rPr>
              <a:t> and </a:t>
            </a:r>
            <a:r>
              <a:rPr lang="en-US" sz="1400" dirty="0" err="1" smtClean="0">
                <a:latin typeface="Garamond" pitchFamily="18" charset="0"/>
              </a:rPr>
              <a:t>Mogstad</a:t>
            </a:r>
            <a:r>
              <a:rPr lang="en-US" sz="1400" dirty="0" smtClean="0">
                <a:latin typeface="Garamond" pitchFamily="18" charset="0"/>
              </a:rPr>
              <a:t>  2010).  </a:t>
            </a:r>
            <a:r>
              <a:rPr lang="en-US" sz="1800" dirty="0" smtClean="0">
                <a:latin typeface="Garamond" pitchFamily="18" charset="0"/>
              </a:rPr>
              <a:t>We further extend this to </a:t>
            </a:r>
            <a:r>
              <a:rPr lang="en-US" sz="1800" i="1" dirty="0" smtClean="0">
                <a:latin typeface="Garamond" pitchFamily="18" charset="0"/>
              </a:rPr>
              <a:t>inter</a:t>
            </a:r>
            <a:r>
              <a:rPr lang="en-US" sz="1800" dirty="0" smtClean="0">
                <a:latin typeface="Garamond" pitchFamily="18" charset="0"/>
              </a:rPr>
              <a:t>generational </a:t>
            </a:r>
            <a:r>
              <a:rPr lang="en-US" sz="1800" dirty="0" smtClean="0">
                <a:latin typeface="Garamond" pitchFamily="18" charset="0"/>
              </a:rPr>
              <a:t>mobility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Consider </a:t>
            </a:r>
            <a:r>
              <a:rPr lang="en-US" sz="1800" dirty="0" smtClean="0">
                <a:latin typeface="Garamond" pitchFamily="18" charset="0"/>
              </a:rPr>
              <a:t>mobility across the entire income distribution, hence a “curve”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Allows for potential nonlinearities and differences in upward vs. downward moves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Useful for comparing subgroups or different populations</a:t>
            </a:r>
          </a:p>
          <a:p>
            <a:r>
              <a:rPr lang="en-US" sz="2200" dirty="0" smtClean="0">
                <a:latin typeface="Garamond" pitchFamily="18" charset="0"/>
              </a:rPr>
              <a:t>We </a:t>
            </a:r>
            <a:r>
              <a:rPr lang="en-US" sz="2200" dirty="0" smtClean="0">
                <a:latin typeface="Garamond" pitchFamily="18" charset="0"/>
              </a:rPr>
              <a:t>consider both absolute and relative mobility as well as a hybrid</a:t>
            </a:r>
          </a:p>
          <a:p>
            <a:r>
              <a:rPr lang="en-US" sz="2200" dirty="0" smtClean="0">
                <a:latin typeface="Garamond" pitchFamily="18" charset="0"/>
              </a:rPr>
              <a:t>Compare mobility over time, across groups, and across countries</a:t>
            </a:r>
          </a:p>
          <a:p>
            <a:r>
              <a:rPr lang="en-US" sz="2200" dirty="0" smtClean="0">
                <a:latin typeface="Garamond" pitchFamily="18" charset="0"/>
              </a:rPr>
              <a:t>Will consider both individual and geographic covariates </a:t>
            </a:r>
          </a:p>
          <a:p>
            <a:r>
              <a:rPr lang="en-US" sz="2200" dirty="0" smtClean="0">
                <a:latin typeface="Garamond" pitchFamily="18" charset="0"/>
              </a:rPr>
              <a:t>Can analyze mobility with respect to other outcomes, </a:t>
            </a:r>
            <a:r>
              <a:rPr lang="en-US" sz="2000" dirty="0" smtClean="0">
                <a:latin typeface="Garamond" pitchFamily="18" charset="0"/>
              </a:rPr>
              <a:t>(e.g. test scores)</a:t>
            </a:r>
            <a:endParaRPr lang="en-US" sz="2200" dirty="0" smtClean="0">
              <a:latin typeface="Garamond" pitchFamily="18" charset="0"/>
            </a:endParaRPr>
          </a:p>
          <a:p>
            <a:r>
              <a:rPr lang="en-US" sz="2200" dirty="0" smtClean="0">
                <a:latin typeface="Garamond" pitchFamily="18" charset="0"/>
              </a:rPr>
              <a:t>Eventually, can try to make </a:t>
            </a:r>
            <a:r>
              <a:rPr lang="en-US" sz="2200" dirty="0" smtClean="0">
                <a:latin typeface="Garamond" pitchFamily="18" charset="0"/>
              </a:rPr>
              <a:t>statements </a:t>
            </a:r>
            <a:r>
              <a:rPr lang="en-US" sz="2200" dirty="0" smtClean="0">
                <a:latin typeface="Garamond" pitchFamily="18" charset="0"/>
              </a:rPr>
              <a:t>about social welfare</a:t>
            </a: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Discussion of </a:t>
            </a:r>
            <a:r>
              <a:rPr lang="en-US" sz="3600" dirty="0" smtClean="0">
                <a:latin typeface="Garamond" pitchFamily="18" charset="0"/>
              </a:rPr>
              <a:t>Cross-Country Differences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U.S. is as much an outlier using rank measures of intergenerational mobility as with IGE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This was not so clear in </a:t>
            </a:r>
            <a:r>
              <a:rPr lang="en-US" sz="2000" dirty="0" err="1" smtClean="0">
                <a:latin typeface="Garamond" pitchFamily="18" charset="0"/>
              </a:rPr>
              <a:t>Corak</a:t>
            </a:r>
            <a:r>
              <a:rPr lang="en-US" sz="2000" dirty="0" smtClean="0">
                <a:latin typeface="Garamond" pitchFamily="18" charset="0"/>
              </a:rPr>
              <a:t>, Lindquist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(forthcoming)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 Consistent with evidence for Denmark (slope = 0.18) from </a:t>
            </a:r>
            <a:r>
              <a:rPr lang="en-US" sz="2000" dirty="0" err="1" smtClean="0">
                <a:latin typeface="Garamond" pitchFamily="18" charset="0"/>
              </a:rPr>
              <a:t>Boserup</a:t>
            </a:r>
            <a:r>
              <a:rPr lang="en-US" sz="2000" dirty="0" smtClean="0">
                <a:latin typeface="Garamond" pitchFamily="18" charset="0"/>
              </a:rPr>
              <a:t> et al (2013) shown in </a:t>
            </a:r>
            <a:r>
              <a:rPr lang="en-US" sz="2000" dirty="0" err="1" smtClean="0">
                <a:latin typeface="Garamond" pitchFamily="18" charset="0"/>
              </a:rPr>
              <a:t>Chetty</a:t>
            </a:r>
            <a:r>
              <a:rPr lang="en-US" sz="2000" dirty="0" smtClean="0">
                <a:latin typeface="Garamond" pitchFamily="18" charset="0"/>
              </a:rPr>
              <a:t> et al (2014)</a:t>
            </a:r>
          </a:p>
          <a:p>
            <a:r>
              <a:rPr lang="en-US" sz="2400" dirty="0" smtClean="0">
                <a:latin typeface="Garamond" pitchFamily="18" charset="0"/>
              </a:rPr>
              <a:t>Cross-country differences shown here are much larger than differences within the US emphasized by </a:t>
            </a:r>
            <a:r>
              <a:rPr lang="en-US" sz="2400" dirty="0" err="1" smtClean="0">
                <a:latin typeface="Garamond" pitchFamily="18" charset="0"/>
              </a:rPr>
              <a:t>Chetty</a:t>
            </a:r>
            <a:r>
              <a:rPr lang="en-US" sz="2400" dirty="0" smtClean="0">
                <a:latin typeface="Garamond" pitchFamily="18" charset="0"/>
              </a:rPr>
              <a:t> et al. (2014)   </a:t>
            </a:r>
          </a:p>
          <a:p>
            <a:r>
              <a:rPr lang="en-US" sz="2400" dirty="0" smtClean="0">
                <a:latin typeface="Garamond" pitchFamily="18" charset="0"/>
              </a:rPr>
              <a:t>I</a:t>
            </a:r>
            <a:r>
              <a:rPr lang="en-US" sz="2400" dirty="0" smtClean="0">
                <a:latin typeface="Garamond" pitchFamily="18" charset="0"/>
              </a:rPr>
              <a:t>mportant non-</a:t>
            </a:r>
            <a:r>
              <a:rPr lang="en-US" sz="2400" dirty="0" err="1" smtClean="0">
                <a:latin typeface="Garamond" pitchFamily="18" charset="0"/>
              </a:rPr>
              <a:t>linearities</a:t>
            </a:r>
            <a:r>
              <a:rPr lang="en-US" sz="2400" dirty="0" smtClean="0">
                <a:latin typeface="Garamond" pitchFamily="18" charset="0"/>
              </a:rPr>
              <a:t> when looking across countries. 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Mobility differences between US and other countries appear to be more extreme at the tails.  Mobility similar between 35</a:t>
            </a:r>
            <a:r>
              <a:rPr lang="en-US" sz="2000" baseline="30000" dirty="0" smtClean="0">
                <a:latin typeface="Garamond" pitchFamily="18" charset="0"/>
              </a:rPr>
              <a:t>th</a:t>
            </a:r>
            <a:r>
              <a:rPr lang="en-US" sz="2000" dirty="0" smtClean="0">
                <a:latin typeface="Garamond" pitchFamily="18" charset="0"/>
              </a:rPr>
              <a:t> and 60</a:t>
            </a:r>
            <a:r>
              <a:rPr lang="en-US" sz="2000" baseline="30000" dirty="0" smtClean="0">
                <a:latin typeface="Garamond" pitchFamily="18" charset="0"/>
              </a:rPr>
              <a:t>th</a:t>
            </a:r>
            <a:r>
              <a:rPr lang="en-US" sz="2000" dirty="0" smtClean="0">
                <a:latin typeface="Garamond" pitchFamily="18" charset="0"/>
              </a:rPr>
              <a:t> percentiles</a:t>
            </a:r>
          </a:p>
          <a:p>
            <a:r>
              <a:rPr lang="en-US" sz="2400" dirty="0" smtClean="0">
                <a:latin typeface="Garamond" pitchFamily="18" charset="0"/>
              </a:rPr>
              <a:t>Results fairly robust to conceptual differences in income</a:t>
            </a:r>
          </a:p>
          <a:p>
            <a:r>
              <a:rPr lang="en-US" sz="2400" dirty="0" smtClean="0">
                <a:latin typeface="Garamond" pitchFamily="18" charset="0"/>
              </a:rPr>
              <a:t>Mobility better in the US for those in the top-half</a:t>
            </a:r>
          </a:p>
          <a:p>
            <a:r>
              <a:rPr lang="en-US" sz="2400" dirty="0" smtClean="0">
                <a:latin typeface="Garamond" pitchFamily="18" charset="0"/>
              </a:rPr>
              <a:t>Absolute mobility differences yet to come</a:t>
            </a:r>
            <a:endParaRPr lang="en-US" sz="20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Differences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in US by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Characteristics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27403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302109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NLSY 79 Characteristics  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Stratify by Race/Ethnicity and Region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Black, White and Hispanics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South at 14;  Northeast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en-US" sz="2400" dirty="0" smtClean="0">
                <a:latin typeface="Garamond" pitchFamily="18" charset="0"/>
              </a:rPr>
              <a:t>Midwest</a:t>
            </a:r>
            <a:r>
              <a:rPr lang="en-US" sz="2400" dirty="0" smtClean="0">
                <a:latin typeface="Garamond" pitchFamily="18" charset="0"/>
              </a:rPr>
              <a:t>, South and </a:t>
            </a:r>
            <a:r>
              <a:rPr lang="en-US" sz="2400" dirty="0" smtClean="0">
                <a:latin typeface="Garamond" pitchFamily="18" charset="0"/>
              </a:rPr>
              <a:t>West at 18</a:t>
            </a:r>
            <a:endParaRPr lang="en-US" sz="2400" dirty="0" smtClean="0">
              <a:latin typeface="Garamond" pitchFamily="18" charset="0"/>
            </a:endParaRPr>
          </a:p>
          <a:p>
            <a:pPr lvl="1"/>
            <a:r>
              <a:rPr lang="en-US" sz="2400" dirty="0" smtClean="0">
                <a:latin typeface="Garamond" pitchFamily="18" charset="0"/>
              </a:rPr>
              <a:t>Future work will use </a:t>
            </a:r>
            <a:r>
              <a:rPr lang="en-US" sz="2400" dirty="0" err="1" smtClean="0">
                <a:latin typeface="Garamond" pitchFamily="18" charset="0"/>
              </a:rPr>
              <a:t>geocoded</a:t>
            </a:r>
            <a:r>
              <a:rPr lang="en-US" sz="2400" dirty="0" smtClean="0">
                <a:latin typeface="Garamond" pitchFamily="18" charset="0"/>
              </a:rPr>
              <a:t> NLSY to get county level </a:t>
            </a:r>
            <a:r>
              <a:rPr lang="en-US" sz="2400" dirty="0" smtClean="0">
                <a:latin typeface="Garamond" pitchFamily="18" charset="0"/>
              </a:rPr>
              <a:t>attributes at birth</a:t>
            </a:r>
            <a:endParaRPr lang="en-US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Child and Parent Characteristics: 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Kids:  AFQT scores, Non-cognitive measures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Family Background Characteristics:  Each possible combination of Biological or Non-Biological Parent present.  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Parent education:  HS, Some College, College, Graduate School</a:t>
            </a:r>
          </a:p>
          <a:p>
            <a:pPr lvl="1">
              <a:buNone/>
            </a:pPr>
            <a:endParaRPr lang="en-US" sz="18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Differences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by Race/Region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C:\Users\jdavis09\Dropbox\Projects\MeasuringMobility\NLSY\Results\race79_r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C:\Users\jdavis09\Dropbox\Projects\MeasuringMobility\NLSY\Results\race79_ea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Summary of Race/Ethnicity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Stark racial/ethnic differences throughout the distribution in both absolute and relative mobility</a:t>
            </a:r>
          </a:p>
          <a:p>
            <a:r>
              <a:rPr lang="en-US" sz="2800" dirty="0" smtClean="0">
                <a:latin typeface="Garamond" pitchFamily="18" charset="0"/>
              </a:rPr>
              <a:t>Ordering of curves appears to be constant as follows:</a:t>
            </a:r>
            <a:br>
              <a:rPr lang="en-US" sz="2800" dirty="0" smtClean="0">
                <a:latin typeface="Garamond" pitchFamily="18" charset="0"/>
              </a:rPr>
            </a:br>
            <a:r>
              <a:rPr lang="en-US" sz="2400" dirty="0" smtClean="0">
                <a:latin typeface="Garamond" pitchFamily="18" charset="0"/>
              </a:rPr>
              <a:t>1) whites 2) </a:t>
            </a:r>
            <a:r>
              <a:rPr lang="en-US" sz="2400" dirty="0" err="1" smtClean="0">
                <a:latin typeface="Garamond" pitchFamily="18" charset="0"/>
              </a:rPr>
              <a:t>hispanics</a:t>
            </a:r>
            <a:r>
              <a:rPr lang="en-US" sz="2400" dirty="0" smtClean="0">
                <a:latin typeface="Garamond" pitchFamily="18" charset="0"/>
              </a:rPr>
              <a:t> 3) blacks </a:t>
            </a:r>
          </a:p>
          <a:p>
            <a:r>
              <a:rPr lang="en-US" sz="2800" dirty="0" smtClean="0">
                <a:latin typeface="Garamond" pitchFamily="18" charset="0"/>
              </a:rPr>
              <a:t>Stochastic </a:t>
            </a:r>
            <a:r>
              <a:rPr lang="en-US" sz="2800" dirty="0" smtClean="0">
                <a:latin typeface="Garamond" pitchFamily="18" charset="0"/>
              </a:rPr>
              <a:t>dominance </a:t>
            </a:r>
            <a:r>
              <a:rPr lang="en-US" sz="2800" dirty="0" smtClean="0">
                <a:latin typeface="Garamond" pitchFamily="18" charset="0"/>
              </a:rPr>
              <a:t>criteria is easy to apply</a:t>
            </a:r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Racial differences persist even after including family background controls </a:t>
            </a:r>
            <a:r>
              <a:rPr lang="en-US" sz="2400" dirty="0" smtClean="0">
                <a:latin typeface="Garamond" pitchFamily="18" charset="0"/>
              </a:rPr>
              <a:t>(not shown)</a:t>
            </a:r>
            <a:r>
              <a:rPr lang="en-US" sz="2800" dirty="0" smtClean="0">
                <a:latin typeface="Garamond" pitchFamily="18" charset="0"/>
              </a:rPr>
              <a:t> </a:t>
            </a:r>
          </a:p>
          <a:p>
            <a:r>
              <a:rPr lang="en-US" sz="2800" dirty="0" smtClean="0">
                <a:latin typeface="Garamond" pitchFamily="18" charset="0"/>
              </a:rPr>
              <a:t>Previous research has largely ignored Hispanics</a:t>
            </a:r>
          </a:p>
          <a:p>
            <a:r>
              <a:rPr lang="en-US" sz="2800" dirty="0" smtClean="0">
                <a:latin typeface="Garamond" pitchFamily="18" charset="0"/>
              </a:rPr>
              <a:t>Mobility </a:t>
            </a:r>
            <a:r>
              <a:rPr lang="en-US" sz="2000" dirty="0" smtClean="0">
                <a:latin typeface="Garamond" pitchFamily="18" charset="0"/>
              </a:rPr>
              <a:t>(based on slope)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declined for </a:t>
            </a:r>
            <a:r>
              <a:rPr lang="en-US" sz="2800" dirty="0" smtClean="0">
                <a:latin typeface="Garamond" pitchFamily="18" charset="0"/>
              </a:rPr>
              <a:t>whites and </a:t>
            </a:r>
            <a:r>
              <a:rPr lang="en-US" sz="2800" dirty="0" smtClean="0">
                <a:latin typeface="Garamond" pitchFamily="18" charset="0"/>
              </a:rPr>
              <a:t>blacks</a:t>
            </a:r>
            <a:endParaRPr lang="en-US" sz="28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Mobility </a:t>
            </a:r>
            <a:r>
              <a:rPr lang="en-US" sz="2000" dirty="0" err="1" smtClean="0">
                <a:latin typeface="Garamond" pitchFamily="18" charset="0"/>
              </a:rPr>
              <a:t>u</a:t>
            </a:r>
            <a:r>
              <a:rPr lang="en-US" sz="2000" dirty="0" err="1" smtClean="0">
                <a:latin typeface="Garamond" pitchFamily="18" charset="0"/>
              </a:rPr>
              <a:t>nambigously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worse for </a:t>
            </a:r>
            <a:r>
              <a:rPr lang="en-US" sz="2000" dirty="0" smtClean="0">
                <a:latin typeface="Garamond" pitchFamily="18" charset="0"/>
              </a:rPr>
              <a:t>Blacks </a:t>
            </a:r>
            <a:r>
              <a:rPr lang="en-US" sz="2000" dirty="0" smtClean="0">
                <a:latin typeface="Garamond" pitchFamily="18" charset="0"/>
              </a:rPr>
              <a:t>throughout distribution</a:t>
            </a:r>
          </a:p>
          <a:p>
            <a:pPr lvl="1">
              <a:buNone/>
            </a:pPr>
            <a:endParaRPr lang="en-US" sz="18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27403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302109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:\Users\jdavis09\Dropbox\Projects\MeasuringMobility\NLSY\Results\censusRegion79_c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jdavis09\Dropbox\Projects\MeasuringMobility\NLSY\Results\censusRegion79_ea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Summary of Regional Differences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Regional d</a:t>
            </a:r>
            <a:r>
              <a:rPr lang="en-US" sz="2800" dirty="0" smtClean="0">
                <a:latin typeface="Garamond" pitchFamily="18" charset="0"/>
              </a:rPr>
              <a:t>ifferences are not so stark at aggregate level</a:t>
            </a:r>
          </a:p>
          <a:p>
            <a:r>
              <a:rPr lang="en-US" sz="2800" dirty="0" smtClean="0">
                <a:latin typeface="Garamond" pitchFamily="18" charset="0"/>
              </a:rPr>
              <a:t>Northeast </a:t>
            </a:r>
            <a:r>
              <a:rPr lang="en-US" sz="2800" dirty="0" smtClean="0">
                <a:latin typeface="Garamond" pitchFamily="18" charset="0"/>
              </a:rPr>
              <a:t>generally </a:t>
            </a:r>
            <a:r>
              <a:rPr lang="en-US" sz="2800" dirty="0" smtClean="0">
                <a:latin typeface="Garamond" pitchFamily="18" charset="0"/>
              </a:rPr>
              <a:t>dominates, West has flattest slope </a:t>
            </a:r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South and North Central are fairly </a:t>
            </a:r>
            <a:r>
              <a:rPr lang="en-US" sz="2800" dirty="0" smtClean="0">
                <a:latin typeface="Garamond" pitchFamily="18" charset="0"/>
              </a:rPr>
              <a:t>similar</a:t>
            </a:r>
            <a:endParaRPr lang="en-US" sz="20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Regional mobility curves cross leading to potentially interesting/nuanced comparisons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e.g. West may be preferred to South for upward rank mobility from bottom but not for downward rank mobility at the top </a:t>
            </a:r>
          </a:p>
          <a:p>
            <a:r>
              <a:rPr lang="en-US" sz="2800" dirty="0" smtClean="0">
                <a:latin typeface="Garamond" pitchFamily="18" charset="0"/>
              </a:rPr>
              <a:t>Conditional on family background, South fares worst </a:t>
            </a:r>
          </a:p>
          <a:p>
            <a:r>
              <a:rPr lang="en-US" sz="2800" dirty="0" smtClean="0">
                <a:latin typeface="Garamond" pitchFamily="18" charset="0"/>
              </a:rPr>
              <a:t>Now we turn to looking at both race </a:t>
            </a:r>
            <a:r>
              <a:rPr lang="en-US" sz="2800" i="1" dirty="0" smtClean="0">
                <a:latin typeface="Garamond" pitchFamily="18" charset="0"/>
              </a:rPr>
              <a:t>and</a:t>
            </a:r>
            <a:r>
              <a:rPr lang="en-US" sz="2800" dirty="0" smtClean="0">
                <a:latin typeface="Garamond" pitchFamily="18" charset="0"/>
              </a:rPr>
              <a:t> region</a:t>
            </a:r>
          </a:p>
          <a:p>
            <a:pPr lvl="1"/>
            <a:r>
              <a:rPr lang="en-US" sz="2000" dirty="0" err="1" smtClean="0">
                <a:latin typeface="Garamond" pitchFamily="18" charset="0"/>
              </a:rPr>
              <a:t>Chetty</a:t>
            </a:r>
            <a:r>
              <a:rPr lang="en-US" sz="2000" dirty="0" smtClean="0">
                <a:latin typeface="Garamond" pitchFamily="18" charset="0"/>
              </a:rPr>
              <a:t> et al (2014a) only look at this indirectly since tax data does not identify race</a:t>
            </a:r>
          </a:p>
          <a:p>
            <a:pPr lvl="1">
              <a:buNone/>
            </a:pPr>
            <a:endParaRPr lang="en-US" sz="18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Background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662358"/>
          </a:xfrm>
        </p:spPr>
        <p:txBody>
          <a:bodyPr>
            <a:noAutofit/>
          </a:bodyPr>
          <a:lstStyle/>
          <a:p>
            <a:endParaRPr lang="en-US" sz="2400" dirty="0" smtClean="0">
              <a:latin typeface="Garamond" pitchFamily="18" charset="0"/>
            </a:endParaRPr>
          </a:p>
          <a:p>
            <a:r>
              <a:rPr lang="en-US" sz="2400" dirty="0" smtClean="0">
                <a:latin typeface="Garamond" pitchFamily="18" charset="0"/>
              </a:rPr>
              <a:t>	Newer focus in literature on rank-based measures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Bhattacharya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(2011), 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(2014) and </a:t>
            </a:r>
            <a:r>
              <a:rPr lang="en-US" sz="2000" dirty="0" err="1" smtClean="0">
                <a:latin typeface="Garamond" pitchFamily="18" charset="0"/>
              </a:rPr>
              <a:t>Corak</a:t>
            </a:r>
            <a:r>
              <a:rPr lang="en-US" sz="2000" dirty="0" smtClean="0">
                <a:latin typeface="Garamond" pitchFamily="18" charset="0"/>
              </a:rPr>
              <a:t>, Lindquist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(forthcoming) use directional rank mobility 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Dahl and  </a:t>
            </a:r>
            <a:r>
              <a:rPr lang="en-US" sz="2000" dirty="0" err="1" smtClean="0">
                <a:latin typeface="Garamond" pitchFamily="18" charset="0"/>
              </a:rPr>
              <a:t>Deliere</a:t>
            </a:r>
            <a:r>
              <a:rPr lang="en-US" sz="2000" dirty="0" smtClean="0">
                <a:latin typeface="Garamond" pitchFamily="18" charset="0"/>
              </a:rPr>
              <a:t> (2008) and </a:t>
            </a:r>
            <a:r>
              <a:rPr lang="en-US" sz="2000" dirty="0" err="1" smtClean="0">
                <a:latin typeface="Garamond" pitchFamily="18" charset="0"/>
              </a:rPr>
              <a:t>Chetty</a:t>
            </a:r>
            <a:r>
              <a:rPr lang="en-US" sz="2000" dirty="0" smtClean="0">
                <a:latin typeface="Garamond" pitchFamily="18" charset="0"/>
              </a:rPr>
              <a:t> et al (2014) use intergenerational rank association.  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Conceptually these measures are about </a:t>
            </a:r>
            <a:r>
              <a:rPr lang="en-US" sz="2000" i="1" dirty="0" smtClean="0">
                <a:latin typeface="Garamond" pitchFamily="18" charset="0"/>
              </a:rPr>
              <a:t>positional</a:t>
            </a:r>
            <a:r>
              <a:rPr lang="en-US" sz="2000" dirty="0" smtClean="0">
                <a:latin typeface="Garamond" pitchFamily="18" charset="0"/>
              </a:rPr>
              <a:t> mobility and abstract from magnitude of income differences (inequality)</a:t>
            </a:r>
          </a:p>
          <a:p>
            <a:r>
              <a:rPr lang="en-US" sz="2400" dirty="0" smtClean="0">
                <a:latin typeface="Garamond" pitchFamily="18" charset="0"/>
              </a:rPr>
              <a:t>Has intergenerational mobility changed over time?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Long and </a:t>
            </a:r>
            <a:r>
              <a:rPr lang="en-US" sz="2000" dirty="0" err="1" smtClean="0">
                <a:latin typeface="Garamond" pitchFamily="18" charset="0"/>
              </a:rPr>
              <a:t>Ferrie</a:t>
            </a:r>
            <a:r>
              <a:rPr lang="en-US" sz="2000" dirty="0" smtClean="0">
                <a:latin typeface="Garamond" pitchFamily="18" charset="0"/>
              </a:rPr>
              <a:t> (2013): occ. mobility fell from 19</a:t>
            </a:r>
            <a:r>
              <a:rPr lang="en-US" sz="2000" baseline="30000" dirty="0" smtClean="0">
                <a:latin typeface="Garamond" pitchFamily="18" charset="0"/>
              </a:rPr>
              <a:t>th</a:t>
            </a:r>
            <a:r>
              <a:rPr lang="en-US" sz="2000" dirty="0" smtClean="0">
                <a:latin typeface="Garamond" pitchFamily="18" charset="0"/>
              </a:rPr>
              <a:t> to  mid-20</a:t>
            </a:r>
            <a:r>
              <a:rPr lang="en-US" sz="2000" baseline="30000" dirty="0" smtClean="0">
                <a:latin typeface="Garamond" pitchFamily="18" charset="0"/>
              </a:rPr>
              <a:t>th</a:t>
            </a:r>
            <a:r>
              <a:rPr lang="en-US" sz="2000" dirty="0" smtClean="0">
                <a:latin typeface="Garamond" pitchFamily="18" charset="0"/>
              </a:rPr>
              <a:t> century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Mixed evidence for 20</a:t>
            </a:r>
            <a:r>
              <a:rPr lang="en-US" sz="2000" baseline="30000" dirty="0" smtClean="0">
                <a:latin typeface="Garamond" pitchFamily="18" charset="0"/>
              </a:rPr>
              <a:t>th</a:t>
            </a:r>
            <a:r>
              <a:rPr lang="en-US" sz="2000" dirty="0" smtClean="0">
                <a:latin typeface="Garamond" pitchFamily="18" charset="0"/>
              </a:rPr>
              <a:t> century</a:t>
            </a:r>
          </a:p>
          <a:p>
            <a:pPr lvl="2"/>
            <a:r>
              <a:rPr lang="en-US" sz="1600" dirty="0" smtClean="0">
                <a:latin typeface="Garamond" pitchFamily="18" charset="0"/>
              </a:rPr>
              <a:t>PSID studies suggest no trend in recent decades </a:t>
            </a:r>
            <a:r>
              <a:rPr lang="en-US" sz="1200" dirty="0" smtClean="0">
                <a:latin typeface="Garamond" pitchFamily="18" charset="0"/>
              </a:rPr>
              <a:t>(e.g. Hertz, 2008; Lee and Solon, 2009)</a:t>
            </a:r>
            <a:endParaRPr lang="en-US" sz="1400" dirty="0" smtClean="0">
              <a:latin typeface="Garamond" pitchFamily="18" charset="0"/>
            </a:endParaRPr>
          </a:p>
          <a:p>
            <a:pPr lvl="2"/>
            <a:r>
              <a:rPr lang="en-US" sz="1600" dirty="0" smtClean="0">
                <a:latin typeface="Garamond" pitchFamily="18" charset="0"/>
              </a:rPr>
              <a:t>Other studies </a:t>
            </a:r>
            <a:r>
              <a:rPr lang="en-US" sz="1200" dirty="0" smtClean="0">
                <a:latin typeface="Garamond" pitchFamily="18" charset="0"/>
              </a:rPr>
              <a:t>(e.g. Aaronson and </a:t>
            </a:r>
            <a:r>
              <a:rPr lang="en-US" sz="1200" dirty="0" err="1" smtClean="0">
                <a:latin typeface="Garamond" pitchFamily="18" charset="0"/>
              </a:rPr>
              <a:t>Mazumder</a:t>
            </a:r>
            <a:r>
              <a:rPr lang="en-US" sz="1200" dirty="0" smtClean="0">
                <a:latin typeface="Garamond" pitchFamily="18" charset="0"/>
              </a:rPr>
              <a:t>, 2008) </a:t>
            </a:r>
            <a:r>
              <a:rPr lang="en-US" sz="1600" dirty="0" smtClean="0">
                <a:latin typeface="Garamond" pitchFamily="18" charset="0"/>
              </a:rPr>
              <a:t>suggest that mobility changes correspond to inflection points in inequality/returns to schooling (e.g. 1940 and 1980).  </a:t>
            </a:r>
          </a:p>
          <a:p>
            <a:pPr lvl="2"/>
            <a:r>
              <a:rPr lang="en-US" sz="1600" dirty="0" err="1" smtClean="0">
                <a:latin typeface="Garamond" pitchFamily="18" charset="0"/>
              </a:rPr>
              <a:t>Chetty</a:t>
            </a:r>
            <a:r>
              <a:rPr lang="en-US" sz="1600" dirty="0" smtClean="0">
                <a:latin typeface="Garamond" pitchFamily="18" charset="0"/>
              </a:rPr>
              <a:t> et al (2014b) show no trend in rank association but only for cohorts born since 1970 (observed at young ages) who entered labor market in 1990s and 2000s.  </a:t>
            </a:r>
            <a:endParaRPr lang="en-US" sz="24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0"/>
            <a:ext cx="320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Racial Gaps by South/non-South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288268"/>
            <a:ext cx="380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Regional Gaps for Blacks and Hispanics</a:t>
            </a:r>
            <a:endParaRPr lang="en-US" dirty="0"/>
          </a:p>
        </p:txBody>
      </p:sp>
      <p:pic>
        <p:nvPicPr>
          <p:cNvPr id="60420" name="Picture 4" descr="C:\Users\jdavis09\Dropbox\Projects\MeasuringMobility\NLSY\Results\race79_north_c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685"/>
            <a:ext cx="3893759" cy="283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C:\Users\jdavis09\Dropbox\Projects\MeasuringMobility\NLSY\Results\race79_south_c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712" y="315220"/>
            <a:ext cx="3915888" cy="28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C:\Users\jdavis09\Dropbox\Projects\MeasuringMobility\NLSY\Results\region79_black_ce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573205"/>
            <a:ext cx="4313712" cy="31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C:\Users\jdavis09\Dropbox\Projects\MeasuringMobility\NLSY\Results\region79_hispanic_c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0592"/>
            <a:ext cx="4267200" cy="31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jdavis09\Dropbox\Projects\MeasuringMobility\NLSY\Results\region79_white_c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Summary of Race by Regional Differences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Overall mobility disadvantage in South conceals considerable heterogeneity by racial group</a:t>
            </a:r>
          </a:p>
          <a:p>
            <a:r>
              <a:rPr lang="en-US" sz="2800" dirty="0" smtClean="0">
                <a:latin typeface="Garamond" pitchFamily="18" charset="0"/>
              </a:rPr>
              <a:t>Blacks and Hispanics are largely doing better in the South, while Whites are largely doing worse.</a:t>
            </a:r>
          </a:p>
          <a:p>
            <a:r>
              <a:rPr lang="en-US" sz="2800" dirty="0" smtClean="0">
                <a:latin typeface="Garamond" pitchFamily="18" charset="0"/>
              </a:rPr>
              <a:t>Provides more complete picture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Geographic differences not so large </a:t>
            </a:r>
            <a:r>
              <a:rPr lang="en-US" sz="2400" i="1" dirty="0" smtClean="0">
                <a:latin typeface="Garamond" pitchFamily="18" charset="0"/>
              </a:rPr>
              <a:t>within group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Regional differences are partially driven by race but not in the </a:t>
            </a:r>
            <a:r>
              <a:rPr lang="en-US" sz="2400" dirty="0" smtClean="0">
                <a:latin typeface="Garamond" pitchFamily="18" charset="0"/>
              </a:rPr>
              <a:t>“expected” </a:t>
            </a:r>
            <a:r>
              <a:rPr lang="en-US" sz="2400" dirty="0" smtClean="0">
                <a:latin typeface="Garamond" pitchFamily="18" charset="0"/>
              </a:rPr>
              <a:t>way 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While it is true that worse mobility in South is not driven by Blacks (who actually offset it) it is driven by Whites   </a:t>
            </a:r>
            <a:endParaRPr lang="en-US" sz="1600" dirty="0" smtClean="0">
              <a:latin typeface="Garamond" pitchFamily="18" charset="0"/>
            </a:endParaRPr>
          </a:p>
          <a:p>
            <a:pPr lvl="1">
              <a:buNone/>
            </a:pPr>
            <a:endParaRPr lang="en-US" sz="18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Differences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by Cognitive and Non-Cognitive Skills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Users\jdavis09\Dropbox\Projects\MeasuringMobility\NLSY\Results\afqt79_r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jdavis09\Dropbox\Projects\MeasuringMobility\NLSY\Results\afqt79_ea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jdavis09\Dropbox\Projects\MeasuringMobility\NLSY\Results\rotter79_r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jdavis09\Dropbox\Projects\MeasuringMobility\NLSY\Results\rotter79_ea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jdavis09\Dropbox\Projects\MeasuringMobility\NLSY\Results\rosenberg79_r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jdavis09\Dropbox\Projects\MeasuringMobility\NLSY\Results\rosenberg79_ea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091"/>
            <a:ext cx="9144000" cy="66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Background (cont.)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662358"/>
          </a:xfrm>
        </p:spPr>
        <p:txBody>
          <a:bodyPr>
            <a:noAutofit/>
          </a:bodyPr>
          <a:lstStyle/>
          <a:p>
            <a:endParaRPr lang="en-US" sz="2400" dirty="0" smtClean="0">
              <a:latin typeface="Garamond" pitchFamily="18" charset="0"/>
            </a:endParaRPr>
          </a:p>
          <a:p>
            <a:r>
              <a:rPr lang="en-US" sz="2400" dirty="0" smtClean="0">
                <a:latin typeface="Garamond" pitchFamily="18" charset="0"/>
              </a:rPr>
              <a:t>	 Large racial differences in intergenerational mobility in US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Hertz (2005) found blacks substantially less upwardly mobile and whites substantially more downwardly </a:t>
            </a:r>
            <a:r>
              <a:rPr lang="en-US" sz="2000" dirty="0" smtClean="0">
                <a:latin typeface="Garamond" pitchFamily="18" charset="0"/>
              </a:rPr>
              <a:t>mobile using PSID.  </a:t>
            </a:r>
            <a:endParaRPr lang="en-US" sz="2000" dirty="0" smtClean="0">
              <a:latin typeface="Garamond" pitchFamily="18" charset="0"/>
            </a:endParaRPr>
          </a:p>
          <a:p>
            <a:pPr lvl="1"/>
            <a:r>
              <a:rPr lang="en-US" sz="2000" dirty="0" smtClean="0">
                <a:latin typeface="Garamond" pitchFamily="18" charset="0"/>
              </a:rPr>
              <a:t>Bhattacharya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(2011) and </a:t>
            </a:r>
            <a:r>
              <a:rPr lang="en-US" sz="2000" dirty="0" err="1" smtClean="0">
                <a:latin typeface="Garamond" pitchFamily="18" charset="0"/>
              </a:rPr>
              <a:t>Mazumder</a:t>
            </a:r>
            <a:r>
              <a:rPr lang="en-US" sz="2000" dirty="0" smtClean="0">
                <a:latin typeface="Garamond" pitchFamily="18" charset="0"/>
              </a:rPr>
              <a:t> (2014) find </a:t>
            </a:r>
            <a:r>
              <a:rPr lang="en-US" sz="2000" dirty="0" smtClean="0">
                <a:latin typeface="Garamond" pitchFamily="18" charset="0"/>
              </a:rPr>
              <a:t>similar results using multiple data sources and with rank measures.  Results imply no </a:t>
            </a:r>
            <a:r>
              <a:rPr lang="en-US" sz="2000" dirty="0" smtClean="0">
                <a:latin typeface="Garamond" pitchFamily="18" charset="0"/>
              </a:rPr>
              <a:t>convergence in the steady state distribution 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But…no </a:t>
            </a:r>
            <a:r>
              <a:rPr lang="en-US" sz="2000" dirty="0" smtClean="0">
                <a:latin typeface="Garamond" pitchFamily="18" charset="0"/>
              </a:rPr>
              <a:t>evidence </a:t>
            </a:r>
            <a:r>
              <a:rPr lang="en-US" sz="2000" dirty="0" smtClean="0">
                <a:latin typeface="Garamond" pitchFamily="18" charset="0"/>
              </a:rPr>
              <a:t>yet on </a:t>
            </a:r>
            <a:r>
              <a:rPr lang="en-US" sz="2000" dirty="0" smtClean="0">
                <a:latin typeface="Garamond" pitchFamily="18" charset="0"/>
              </a:rPr>
              <a:t>Hispanics</a:t>
            </a:r>
          </a:p>
          <a:p>
            <a:r>
              <a:rPr lang="en-US" sz="2400" dirty="0" smtClean="0">
                <a:latin typeface="Garamond" pitchFamily="18" charset="0"/>
              </a:rPr>
              <a:t>Large geographic differences found by </a:t>
            </a:r>
            <a:r>
              <a:rPr lang="en-US" sz="2400" dirty="0" err="1" smtClean="0">
                <a:latin typeface="Garamond" pitchFamily="18" charset="0"/>
              </a:rPr>
              <a:t>Chetty</a:t>
            </a:r>
            <a:r>
              <a:rPr lang="en-US" sz="2400" dirty="0" smtClean="0">
                <a:latin typeface="Garamond" pitchFamily="18" charset="0"/>
              </a:rPr>
              <a:t> et al (2014)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Use millions of tax records for 1980-82 cohorts observed in 2011-12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Construct two measures for each commuting zone:</a:t>
            </a:r>
          </a:p>
          <a:p>
            <a:pPr lvl="2"/>
            <a:r>
              <a:rPr lang="en-US" sz="1600" dirty="0" smtClean="0">
                <a:latin typeface="Garamond" pitchFamily="18" charset="0"/>
              </a:rPr>
              <a:t>Expected rank for individuals coming from 25</a:t>
            </a:r>
            <a:r>
              <a:rPr lang="en-US" sz="1600" baseline="30000" dirty="0" smtClean="0">
                <a:latin typeface="Garamond" pitchFamily="18" charset="0"/>
              </a:rPr>
              <a:t>th</a:t>
            </a:r>
            <a:r>
              <a:rPr lang="en-US" sz="1600" dirty="0" smtClean="0">
                <a:latin typeface="Garamond" pitchFamily="18" charset="0"/>
              </a:rPr>
              <a:t> percentile</a:t>
            </a:r>
          </a:p>
          <a:p>
            <a:pPr lvl="2"/>
            <a:r>
              <a:rPr lang="en-US" sz="1600" dirty="0" smtClean="0">
                <a:latin typeface="Garamond" pitchFamily="18" charset="0"/>
              </a:rPr>
              <a:t>Slope of intergenerational rank association </a:t>
            </a:r>
            <a:r>
              <a:rPr lang="en-US" sz="1600" dirty="0" smtClean="0">
                <a:latin typeface="Garamond" pitchFamily="18" charset="0"/>
              </a:rPr>
              <a:t>line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However, limited individual covariates </a:t>
            </a:r>
            <a:r>
              <a:rPr lang="en-US" sz="1800" dirty="0" smtClean="0">
                <a:latin typeface="Garamond" pitchFamily="18" charset="0"/>
              </a:rPr>
              <a:t>(e.g. race, parent education)</a:t>
            </a:r>
            <a:endParaRPr lang="en-US" sz="20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Summary of Cognitive/Non-cognitive skills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Large gaps in mobility by cognitive skills for both absolute and relative mobility</a:t>
            </a:r>
          </a:p>
          <a:p>
            <a:r>
              <a:rPr lang="en-US" sz="2800" dirty="0" smtClean="0">
                <a:latin typeface="Garamond" pitchFamily="18" charset="0"/>
              </a:rPr>
              <a:t>Smaller but still notable mobility gaps by non-cognitive skills</a:t>
            </a:r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 </a:t>
            </a:r>
          </a:p>
          <a:p>
            <a:endParaRPr lang="en-US" sz="2800" dirty="0" smtClean="0">
              <a:latin typeface="Garamond" pitchFamily="18" charset="0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Conclusion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66800"/>
            <a:ext cx="82296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Garamond" pitchFamily="18" charset="0"/>
              </a:rPr>
              <a:t>Introduce new approach to examining intergenerational mobility using mobility curves </a:t>
            </a:r>
            <a:r>
              <a:rPr lang="en-US" sz="2000" dirty="0" smtClean="0">
                <a:latin typeface="Garamond" pitchFamily="18" charset="0"/>
              </a:rPr>
              <a:t>(building on previous literature)</a:t>
            </a:r>
            <a:endParaRPr lang="en-US" sz="2400" dirty="0" smtClean="0">
              <a:latin typeface="Garamon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Garamond" pitchFamily="18" charset="0"/>
              </a:rPr>
              <a:t>Present absolute and relative mobility curves for a representative sample of US cohorts now in their 50s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Garamond" pitchFamily="18" charset="0"/>
              </a:rPr>
              <a:t>Document a sharp decline in relative rank mobility (slope) compared to earlier cohorts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aramond" pitchFamily="18" charset="0"/>
              </a:rPr>
              <a:t>Consistent with some prior work based on inequality trends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latin typeface="Garamond" pitchFamily="18" charset="0"/>
              </a:rPr>
              <a:t>Show US is an outlier relative to </a:t>
            </a:r>
            <a:r>
              <a:rPr lang="en-US" sz="2400" dirty="0" err="1" smtClean="0">
                <a:latin typeface="Garamond" pitchFamily="18" charset="0"/>
              </a:rPr>
              <a:t>G</a:t>
            </a:r>
            <a:r>
              <a:rPr lang="en-US" sz="2400" noProof="0" dirty="0" err="1" smtClean="0">
                <a:latin typeface="Garamond" pitchFamily="18" charset="0"/>
              </a:rPr>
              <a:t>ermany</a:t>
            </a:r>
            <a:r>
              <a:rPr lang="en-US" sz="2400" noProof="0" dirty="0" smtClean="0">
                <a:latin typeface="Garamond" pitchFamily="18" charset="0"/>
              </a:rPr>
              <a:t>, Norway, and Sweden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latin typeface="Garamond" pitchFamily="18" charset="0"/>
              </a:rPr>
              <a:t>Document US racial </a:t>
            </a:r>
            <a:r>
              <a:rPr lang="en-US" sz="2400" noProof="0" dirty="0" smtClean="0">
                <a:latin typeface="Garamond" pitchFamily="18" charset="0"/>
              </a:rPr>
              <a:t>gaps in absolute, relative mobility and first evidence on intergenerational mobility of Hispanics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Provide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more nuanced evidence on race and region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noProof="0" dirty="0" smtClean="0">
                <a:latin typeface="Garamond" pitchFamily="18" charset="0"/>
              </a:rPr>
              <a:t>Cognitive</a:t>
            </a:r>
            <a:r>
              <a:rPr lang="en-US" sz="2400" noProof="0" dirty="0" smtClean="0">
                <a:latin typeface="Garamond" pitchFamily="18" charset="0"/>
              </a:rPr>
              <a:t> skills and non-cognitive skills (to a lesser extent) are associated with mobility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 descr="LogoMarkOnly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58713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27403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302109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381000"/>
            <a:ext cx="8586107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MarkOnly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Three Mobility Curve Measures 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52578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Garamond" pitchFamily="18" charset="0"/>
              </a:rPr>
              <a:t>Rank Mobility (rank changes):</a:t>
            </a:r>
          </a:p>
          <a:p>
            <a:endParaRPr lang="en-US" sz="2200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Garamond" pitchFamily="18" charset="0"/>
              </a:rPr>
              <a:t/>
            </a:r>
            <a:br>
              <a:rPr lang="en-US" sz="2200" dirty="0" smtClean="0">
                <a:latin typeface="Garamond" pitchFamily="18" charset="0"/>
              </a:rPr>
            </a:br>
            <a:r>
              <a:rPr lang="en-US" sz="2200" dirty="0" smtClean="0">
                <a:latin typeface="Garamond" pitchFamily="18" charset="0"/>
              </a:rPr>
              <a:t>- </a:t>
            </a:r>
            <a:r>
              <a:rPr lang="en-US" sz="1800" dirty="0" smtClean="0">
                <a:latin typeface="Garamond" pitchFamily="18" charset="0"/>
              </a:rPr>
              <a:t>where 0,1 index generations and  </a:t>
            </a:r>
            <a:r>
              <a:rPr lang="en-US" sz="1800" i="1" dirty="0" smtClean="0">
                <a:latin typeface="Garamond" pitchFamily="18" charset="0"/>
              </a:rPr>
              <a:t>p</a:t>
            </a:r>
            <a:r>
              <a:rPr lang="en-US" sz="1800" dirty="0" smtClean="0">
                <a:latin typeface="Garamond" pitchFamily="18" charset="0"/>
              </a:rPr>
              <a:t> is the percentile in the parent generation </a:t>
            </a:r>
            <a:br>
              <a:rPr lang="en-US" sz="1800" dirty="0" smtClean="0">
                <a:latin typeface="Garamond" pitchFamily="18" charset="0"/>
              </a:rPr>
            </a:br>
            <a:r>
              <a:rPr lang="en-US" sz="1800" dirty="0" smtClean="0">
                <a:latin typeface="Garamond" pitchFamily="18" charset="0"/>
              </a:rPr>
              <a:t>-  we will show a) raw data b) smoothed kernel c) linear</a:t>
            </a:r>
            <a:br>
              <a:rPr lang="en-US" sz="1800" dirty="0" smtClean="0">
                <a:latin typeface="Garamond" pitchFamily="18" charset="0"/>
              </a:rPr>
            </a:br>
            <a:r>
              <a:rPr lang="en-US" sz="1800" dirty="0" smtClean="0">
                <a:latin typeface="Garamond" pitchFamily="18" charset="0"/>
              </a:rPr>
              <a:t>-  RM contains same info as conditional expected rank (“rank association”) </a:t>
            </a:r>
          </a:p>
          <a:p>
            <a:r>
              <a:rPr lang="en-US" sz="2200" dirty="0" smtClean="0">
                <a:latin typeface="Garamond" pitchFamily="18" charset="0"/>
              </a:rPr>
              <a:t>Absolute Mobility (change in income)</a:t>
            </a:r>
          </a:p>
          <a:p>
            <a:endParaRPr lang="en-US" sz="2200" dirty="0" smtClean="0">
              <a:latin typeface="Garamond" pitchFamily="18" charset="0"/>
            </a:endParaRPr>
          </a:p>
          <a:p>
            <a:endParaRPr lang="en-US" sz="2200" dirty="0" smtClean="0">
              <a:latin typeface="Garamond" pitchFamily="18" charset="0"/>
            </a:endParaRPr>
          </a:p>
          <a:p>
            <a:r>
              <a:rPr lang="en-US" sz="2200" dirty="0" smtClean="0">
                <a:latin typeface="Garamond" pitchFamily="18" charset="0"/>
              </a:rPr>
              <a:t>Income Share Mobility (change in income share)  </a:t>
            </a:r>
          </a:p>
          <a:p>
            <a:endParaRPr lang="en-US" sz="1100" dirty="0" smtClean="0">
              <a:latin typeface="Garamond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41656393"/>
              </p:ext>
            </p:extLst>
          </p:nvPr>
        </p:nvGraphicFramePr>
        <p:xfrm>
          <a:off x="2200275" y="2236788"/>
          <a:ext cx="4513263" cy="441325"/>
        </p:xfrm>
        <a:graphic>
          <a:graphicData uri="http://schemas.openxmlformats.org/presentationml/2006/ole">
            <p:oleObj spid="_x0000_s1026" name="Equation" r:id="rId4" imgW="2400300" imgH="2413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60162118"/>
              </p:ext>
            </p:extLst>
          </p:nvPr>
        </p:nvGraphicFramePr>
        <p:xfrm>
          <a:off x="2605088" y="4268788"/>
          <a:ext cx="3873500" cy="455612"/>
        </p:xfrm>
        <a:graphic>
          <a:graphicData uri="http://schemas.openxmlformats.org/presentationml/2006/ole">
            <p:oleObj spid="_x0000_s1027" name="Equation" r:id="rId5" imgW="2057400" imgH="2413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03940266"/>
              </p:ext>
            </p:extLst>
          </p:nvPr>
        </p:nvGraphicFramePr>
        <p:xfrm>
          <a:off x="1946275" y="5221288"/>
          <a:ext cx="5010150" cy="1622425"/>
        </p:xfrm>
        <a:graphic>
          <a:graphicData uri="http://schemas.openxmlformats.org/presentationml/2006/ole">
            <p:oleObj spid="_x0000_s1028" name="Equation" r:id="rId6" imgW="2667000" imgH="863600" progId="Equation.3">
              <p:embed/>
            </p:oleObj>
          </a:graphicData>
        </a:graphic>
      </p:graphicFrame>
      <p:pic>
        <p:nvPicPr>
          <p:cNvPr id="8" name="Picture 7" descr="LogoMarkOnlySma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4" y="6215528"/>
            <a:ext cx="457200" cy="435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3813" y="6290234"/>
            <a:ext cx="138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dirty="0" smtClean="0">
                <a:latin typeface="Arial"/>
                <a:cs typeface="Arial"/>
              </a:rPr>
              <a:t>ceconomics.org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Baseline US Data: NLSY79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aramond" pitchFamily="18" charset="0"/>
              </a:rPr>
              <a:t>Kids between ages of 14-22 in 1979 followed into adulthood</a:t>
            </a:r>
          </a:p>
          <a:p>
            <a:r>
              <a:rPr lang="en-US" sz="2400" dirty="0" smtClean="0">
                <a:latin typeface="Garamond" pitchFamily="18" charset="0"/>
              </a:rPr>
              <a:t>Parent Generation: use average total net family income over 1978, 1979 and 1980.  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Includes all non-missing years of income (includes zero income) 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Boys and girls living with parent, income reported directly by parent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31% have 3 years of income,  24% have 2 years, 21% have 1 year.</a:t>
            </a:r>
          </a:p>
          <a:p>
            <a:r>
              <a:rPr lang="en-US" sz="2400" dirty="0" smtClean="0">
                <a:latin typeface="Garamond" pitchFamily="18" charset="0"/>
              </a:rPr>
              <a:t>Use average of adult child’s total net family income in 1996, 1998, 2000, 2002, 2004, 2006 and 2008 (when non-missing).  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36 percent have all 7 years of income, 65 percent have at least 4 years of income.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Adult children ages are between 33 and 52</a:t>
            </a:r>
          </a:p>
          <a:p>
            <a:r>
              <a:rPr lang="en-US" sz="2400" dirty="0" smtClean="0">
                <a:latin typeface="Garamond" pitchFamily="18" charset="0"/>
              </a:rPr>
              <a:t>Include oversamples and use weights</a:t>
            </a:r>
          </a:p>
          <a:p>
            <a:r>
              <a:rPr lang="en-US" sz="2400" dirty="0" smtClean="0">
                <a:latin typeface="Garamond" pitchFamily="18" charset="0"/>
              </a:rPr>
              <a:t>Our final sample includes 6767 observations </a:t>
            </a:r>
            <a:r>
              <a:rPr lang="en-US" sz="2400" dirty="0" smtClean="0">
                <a:latin typeface="Garamond" pitchFamily="18" charset="0"/>
              </a:rPr>
              <a:t>on 1957-64 cohorts</a:t>
            </a:r>
            <a:endParaRPr lang="en-US" sz="2400" dirty="0" smtClean="0">
              <a:latin typeface="Garamond" pitchFamily="18" charset="0"/>
            </a:endParaRPr>
          </a:p>
          <a:p>
            <a:endParaRPr lang="en-US" sz="11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1513</Words>
  <Application>Microsoft Office PowerPoint</Application>
  <PresentationFormat>On-screen Show (4:3)</PresentationFormat>
  <Paragraphs>246</Paragraphs>
  <Slides>51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Intergenerational Mobility Curves</vt:lpstr>
      <vt:lpstr>Slide 2</vt:lpstr>
      <vt:lpstr>Goals</vt:lpstr>
      <vt:lpstr>Background</vt:lpstr>
      <vt:lpstr>Background (cont.)</vt:lpstr>
      <vt:lpstr>Slide 6</vt:lpstr>
      <vt:lpstr>Slide 7</vt:lpstr>
      <vt:lpstr>Three Mobility Curve Measures </vt:lpstr>
      <vt:lpstr>Baseline US Data: NLSY79</vt:lpstr>
      <vt:lpstr>Slide 10</vt:lpstr>
      <vt:lpstr>Slide 11</vt:lpstr>
      <vt:lpstr>Slide 12</vt:lpstr>
      <vt:lpstr>Slide 13</vt:lpstr>
      <vt:lpstr>Slide 14</vt:lpstr>
      <vt:lpstr>Compare NLSY79 to NLS66</vt:lpstr>
      <vt:lpstr>Mobility Curve Comparisons </vt:lpstr>
      <vt:lpstr>Slide 17</vt:lpstr>
      <vt:lpstr>Slide 18</vt:lpstr>
      <vt:lpstr>Slide 19</vt:lpstr>
      <vt:lpstr>Discussion of Trends</vt:lpstr>
      <vt:lpstr>Slide 21</vt:lpstr>
      <vt:lpstr>Discussion of Trends</vt:lpstr>
      <vt:lpstr>Slide 23</vt:lpstr>
      <vt:lpstr>Discussion of Trends</vt:lpstr>
      <vt:lpstr>Slide 25</vt:lpstr>
      <vt:lpstr>Slide 26</vt:lpstr>
      <vt:lpstr>International Samples</vt:lpstr>
      <vt:lpstr>Slide 28</vt:lpstr>
      <vt:lpstr>Slide 29</vt:lpstr>
      <vt:lpstr>Discussion of Cross-Country Differences</vt:lpstr>
      <vt:lpstr>Slide 31</vt:lpstr>
      <vt:lpstr>NLSY 79 Characteristics  </vt:lpstr>
      <vt:lpstr>Slide 33</vt:lpstr>
      <vt:lpstr>Slide 34</vt:lpstr>
      <vt:lpstr>Slide 35</vt:lpstr>
      <vt:lpstr>Summary of Race/Ethnicity</vt:lpstr>
      <vt:lpstr>Slide 37</vt:lpstr>
      <vt:lpstr>Slide 38</vt:lpstr>
      <vt:lpstr>Summary of Regional Differences</vt:lpstr>
      <vt:lpstr>Slide 40</vt:lpstr>
      <vt:lpstr>Slide 41</vt:lpstr>
      <vt:lpstr>Summary of Race by Regional Differences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Summary of Cognitive/Non-cognitive skills</vt:lpstr>
      <vt:lpstr>Slide 51</vt:lpstr>
    </vt:vector>
  </TitlesOfParts>
  <Company>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HDEC MEDIA</dc:creator>
  <cp:lastModifiedBy>BhashAir</cp:lastModifiedBy>
  <cp:revision>64</cp:revision>
  <dcterms:created xsi:type="dcterms:W3CDTF">2013-04-11T21:28:34Z</dcterms:created>
  <dcterms:modified xsi:type="dcterms:W3CDTF">2014-11-04T13:04:36Z</dcterms:modified>
</cp:coreProperties>
</file>