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57" r:id="rId4"/>
    <p:sldId id="260" r:id="rId5"/>
    <p:sldId id="261" r:id="rId6"/>
    <p:sldId id="259" r:id="rId7"/>
    <p:sldId id="262" r:id="rId8"/>
    <p:sldId id="258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4" r:id="rId20"/>
    <p:sldId id="273" r:id="rId21"/>
  </p:sldIdLst>
  <p:sldSz cx="9144000" cy="6858000" type="screen4x3"/>
  <p:notesSz cx="6761163" cy="99425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87" autoAdjust="0"/>
    <p:restoredTop sz="94660"/>
  </p:normalViewPr>
  <p:slideViewPr>
    <p:cSldViewPr>
      <p:cViewPr varScale="1">
        <p:scale>
          <a:sx n="69" d="100"/>
          <a:sy n="69" d="100"/>
        </p:scale>
        <p:origin x="-136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7CC42-F165-4123-B2FB-1458994AF42C}" type="datetimeFigureOut">
              <a:rPr lang="zh-CN" altLang="en-US" smtClean="0"/>
              <a:t>2012/10/20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D92D3-59A8-4071-AE6A-F596ADF683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4083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7CC42-F165-4123-B2FB-1458994AF42C}" type="datetimeFigureOut">
              <a:rPr lang="zh-CN" altLang="en-US" smtClean="0"/>
              <a:t>2012/10/20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D92D3-59A8-4071-AE6A-F596ADF683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5792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7CC42-F165-4123-B2FB-1458994AF42C}" type="datetimeFigureOut">
              <a:rPr lang="zh-CN" altLang="en-US" smtClean="0"/>
              <a:t>2012/10/20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D92D3-59A8-4071-AE6A-F596ADF683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5748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7CC42-F165-4123-B2FB-1458994AF42C}" type="datetimeFigureOut">
              <a:rPr lang="zh-CN" altLang="en-US" smtClean="0"/>
              <a:t>2012/10/20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D92D3-59A8-4071-AE6A-F596ADF683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1905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7CC42-F165-4123-B2FB-1458994AF42C}" type="datetimeFigureOut">
              <a:rPr lang="zh-CN" altLang="en-US" smtClean="0"/>
              <a:t>2012/10/20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D92D3-59A8-4071-AE6A-F596ADF683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3008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7CC42-F165-4123-B2FB-1458994AF42C}" type="datetimeFigureOut">
              <a:rPr lang="zh-CN" altLang="en-US" smtClean="0"/>
              <a:t>2012/10/20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D92D3-59A8-4071-AE6A-F596ADF683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177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7CC42-F165-4123-B2FB-1458994AF42C}" type="datetimeFigureOut">
              <a:rPr lang="zh-CN" altLang="en-US" smtClean="0"/>
              <a:t>2012/10/20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D92D3-59A8-4071-AE6A-F596ADF683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7052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7CC42-F165-4123-B2FB-1458994AF42C}" type="datetimeFigureOut">
              <a:rPr lang="zh-CN" altLang="en-US" smtClean="0"/>
              <a:t>2012/10/20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D92D3-59A8-4071-AE6A-F596ADF683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6094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7CC42-F165-4123-B2FB-1458994AF42C}" type="datetimeFigureOut">
              <a:rPr lang="zh-CN" altLang="en-US" smtClean="0"/>
              <a:t>2012/10/20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D92D3-59A8-4071-AE6A-F596ADF683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8420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7CC42-F165-4123-B2FB-1458994AF42C}" type="datetimeFigureOut">
              <a:rPr lang="zh-CN" altLang="en-US" smtClean="0"/>
              <a:t>2012/10/20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D92D3-59A8-4071-AE6A-F596ADF683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7529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7CC42-F165-4123-B2FB-1458994AF42C}" type="datetimeFigureOut">
              <a:rPr lang="zh-CN" altLang="en-US" smtClean="0"/>
              <a:t>2012/10/20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D92D3-59A8-4071-AE6A-F596ADF683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861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97CC42-F165-4123-B2FB-1458994AF42C}" type="datetimeFigureOut">
              <a:rPr lang="zh-CN" altLang="en-US" smtClean="0"/>
              <a:t>2012/10/20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DD92D3-59A8-4071-AE6A-F596ADF683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9736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 smtClean="0"/>
              <a:t>Chinese Personality Factors </a:t>
            </a:r>
            <a:br>
              <a:rPr lang="en-US" altLang="zh-CN" dirty="0" smtClean="0"/>
            </a:br>
            <a:r>
              <a:rPr lang="en-US" altLang="zh-CN" dirty="0" smtClean="0"/>
              <a:t>– A Brief Introduction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 err="1" smtClean="0"/>
              <a:t>Hau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Chyi</a:t>
            </a:r>
            <a:endParaRPr lang="en-US" altLang="zh-CN" dirty="0" smtClean="0"/>
          </a:p>
          <a:p>
            <a:r>
              <a:rPr lang="en-US" altLang="zh-CN" dirty="0" smtClean="0"/>
              <a:t>Renmin University of China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8138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altLang="zh-CN" dirty="0" smtClean="0"/>
              <a:t>Q1: </a:t>
            </a:r>
            <a:br>
              <a:rPr lang="en-US" altLang="zh-CN" dirty="0" smtClean="0"/>
            </a:br>
            <a:r>
              <a:rPr lang="en-US" altLang="zh-CN" dirty="0" smtClean="0"/>
              <a:t>Chinese </a:t>
            </a:r>
            <a:r>
              <a:rPr lang="en-US" altLang="zh-CN" dirty="0"/>
              <a:t>Personality Factor Structure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Six Factor:</a:t>
            </a:r>
          </a:p>
          <a:p>
            <a:pPr marL="742950" lvl="2" indent="-342900"/>
            <a:r>
              <a:rPr lang="en-US" altLang="zh-CN" dirty="0" smtClean="0"/>
              <a:t>Cheung et al. </a:t>
            </a:r>
            <a:r>
              <a:rPr lang="en-US" altLang="zh-CN" dirty="0"/>
              <a:t>(2001</a:t>
            </a:r>
            <a:r>
              <a:rPr lang="en-US" altLang="zh-CN" dirty="0" smtClean="0"/>
              <a:t>)</a:t>
            </a:r>
          </a:p>
          <a:p>
            <a:r>
              <a:rPr lang="en-US" altLang="zh-CN" dirty="0" smtClean="0"/>
              <a:t>Seven Factor:</a:t>
            </a:r>
          </a:p>
          <a:p>
            <a:pPr lvl="1"/>
            <a:r>
              <a:rPr lang="en-US" altLang="zh-CN" dirty="0" smtClean="0"/>
              <a:t>Zhou et al. (2009)</a:t>
            </a:r>
          </a:p>
          <a:p>
            <a:pPr lvl="1"/>
            <a:r>
              <a:rPr lang="en-US" altLang="zh-CN" dirty="0" smtClean="0"/>
              <a:t>Wang et al. (2005) and Wang and Cui (2007)</a:t>
            </a:r>
          </a:p>
          <a:p>
            <a:pPr marL="0" indent="0">
              <a:buNone/>
            </a:pP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19531786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altLang="zh-CN" dirty="0" smtClean="0"/>
              <a:t>Q1: </a:t>
            </a:r>
            <a:br>
              <a:rPr lang="en-US" altLang="zh-CN" dirty="0" smtClean="0"/>
            </a:br>
            <a:r>
              <a:rPr lang="en-US" altLang="zh-CN" sz="3100" dirty="0" smtClean="0"/>
              <a:t>Why </a:t>
            </a:r>
            <a:r>
              <a:rPr lang="en-US" altLang="zh-CN" sz="3100" dirty="0" smtClean="0"/>
              <a:t>are they different?</a:t>
            </a:r>
            <a:endParaRPr lang="zh-CN" altLang="en-US" sz="31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39552" y="1412776"/>
            <a:ext cx="8229600" cy="5184576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The base of their lexical studies are different:</a:t>
            </a:r>
          </a:p>
          <a:p>
            <a:pPr marL="742950" lvl="2" indent="-342900"/>
            <a:r>
              <a:rPr lang="en-US" altLang="zh-CN" dirty="0"/>
              <a:t>Zhou et al. (2009</a:t>
            </a:r>
            <a:r>
              <a:rPr lang="en-US" altLang="zh-CN" dirty="0" smtClean="0"/>
              <a:t>) use Contemporary Chinese Dictionary to pick 413 terms.</a:t>
            </a:r>
          </a:p>
          <a:p>
            <a:pPr marL="742950" lvl="2" indent="-342900"/>
            <a:r>
              <a:rPr lang="en-US" altLang="zh-CN" dirty="0" smtClean="0"/>
              <a:t>Cheung </a:t>
            </a:r>
            <a:r>
              <a:rPr lang="en-US" altLang="zh-CN" dirty="0"/>
              <a:t>et al. (2001</a:t>
            </a:r>
            <a:r>
              <a:rPr lang="en-US" altLang="zh-CN" dirty="0" smtClean="0"/>
              <a:t>) use </a:t>
            </a:r>
            <a:r>
              <a:rPr lang="en-US" altLang="zh-CN" dirty="0"/>
              <a:t>Chinese Personality Assessment Inventory (</a:t>
            </a:r>
            <a:r>
              <a:rPr lang="en-US" altLang="zh-CN" dirty="0" smtClean="0"/>
              <a:t>CPAI</a:t>
            </a:r>
            <a:r>
              <a:rPr lang="en-US" altLang="zh-CN" dirty="0" smtClean="0"/>
              <a:t>) and only has 150.</a:t>
            </a:r>
            <a:endParaRPr lang="en-US" altLang="zh-CN" dirty="0" smtClean="0"/>
          </a:p>
          <a:p>
            <a:pPr marL="1200150" lvl="3" indent="-342900"/>
            <a:r>
              <a:rPr lang="en-US" altLang="zh-CN" dirty="0" smtClean="0"/>
              <a:t>Openness </a:t>
            </a:r>
            <a:r>
              <a:rPr lang="en-US" altLang="zh-CN" dirty="0" smtClean="0"/>
              <a:t>is missing in CPAI. </a:t>
            </a:r>
            <a:r>
              <a:rPr lang="en-US" altLang="zh-CN" dirty="0"/>
              <a:t>As a result, Cheung et al. (2008) developed </a:t>
            </a:r>
            <a:r>
              <a:rPr lang="en-US" altLang="zh-CN" dirty="0" smtClean="0"/>
              <a:t>CPAI2.</a:t>
            </a:r>
          </a:p>
          <a:p>
            <a:pPr marL="457200" lvl="1" indent="-457200">
              <a:buFont typeface="Arial" pitchFamily="34" charset="0"/>
              <a:buChar char="•"/>
            </a:pPr>
            <a:r>
              <a:rPr lang="en-US" altLang="zh-CN" dirty="0"/>
              <a:t>S</a:t>
            </a:r>
            <a:r>
              <a:rPr lang="en-US" altLang="zh-CN" dirty="0" smtClean="0"/>
              <a:t>elf-rating vs. peer-rating</a:t>
            </a:r>
            <a:endParaRPr lang="en-US" altLang="zh-CN" dirty="0" smtClean="0"/>
          </a:p>
          <a:p>
            <a:pPr marL="1200150" lvl="3" indent="-342900"/>
            <a:r>
              <a:rPr lang="en-US" altLang="zh-CN" dirty="0" smtClean="0"/>
              <a:t>Self-rating </a:t>
            </a:r>
            <a:r>
              <a:rPr lang="en-US" altLang="zh-CN" dirty="0"/>
              <a:t>can be more awkward </a:t>
            </a:r>
            <a:r>
              <a:rPr lang="en-US" altLang="zh-CN" dirty="0" smtClean="0"/>
              <a:t>than </a:t>
            </a:r>
            <a:r>
              <a:rPr lang="en-US" altLang="zh-CN" dirty="0"/>
              <a:t>peer ratings in non-Western cultures. </a:t>
            </a:r>
            <a:endParaRPr lang="en-US" altLang="zh-CN" dirty="0" smtClean="0"/>
          </a:p>
          <a:p>
            <a:pPr marL="1657350" lvl="4" indent="-342900"/>
            <a:r>
              <a:rPr lang="en-US" altLang="zh-CN" dirty="0" smtClean="0"/>
              <a:t>However</a:t>
            </a:r>
            <a:r>
              <a:rPr lang="en-US" altLang="zh-CN" dirty="0"/>
              <a:t>, the former is more </a:t>
            </a:r>
            <a:r>
              <a:rPr lang="en-US" altLang="zh-CN" dirty="0" smtClean="0"/>
              <a:t>convenient;</a:t>
            </a:r>
          </a:p>
          <a:p>
            <a:pPr marL="1200150" lvl="3" indent="-342900"/>
            <a:r>
              <a:rPr lang="en-US" altLang="zh-CN" dirty="0" smtClean="0"/>
              <a:t>The two </a:t>
            </a:r>
            <a:r>
              <a:rPr lang="en-US" altLang="zh-CN" dirty="0"/>
              <a:t>methods yield different factor </a:t>
            </a:r>
            <a:r>
              <a:rPr lang="en-US" altLang="zh-CN" dirty="0" smtClean="0"/>
              <a:t>structures (Zhou et al. 2009).</a:t>
            </a:r>
          </a:p>
        </p:txBody>
      </p:sp>
    </p:spTree>
    <p:extLst>
      <p:ext uri="{BB962C8B-B14F-4D97-AF65-F5344CB8AC3E}">
        <p14:creationId xmlns:p14="http://schemas.microsoft.com/office/powerpoint/2010/main" val="19909282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altLang="zh-CN" dirty="0" smtClean="0"/>
              <a:t>Q1:</a:t>
            </a:r>
            <a:br>
              <a:rPr lang="en-US" altLang="zh-CN" dirty="0" smtClean="0"/>
            </a:br>
            <a:r>
              <a:rPr lang="en-US" altLang="zh-CN" sz="3600" dirty="0" smtClean="0"/>
              <a:t>The Seven Factor Model by Zhou et al. (2009)</a:t>
            </a:r>
            <a:endParaRPr lang="zh-CN" altLang="en-US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en-US" altLang="zh-CN" dirty="0"/>
              <a:t>Intellect/Positive Valence (similar to O)</a:t>
            </a:r>
            <a:endParaRPr lang="zh-CN" altLang="zh-CN" dirty="0"/>
          </a:p>
          <a:p>
            <a:pPr lvl="1"/>
            <a:r>
              <a:rPr lang="en-US" altLang="zh-CN" dirty="0" smtClean="0"/>
              <a:t>Conscientiousness/Diligence </a:t>
            </a:r>
            <a:r>
              <a:rPr lang="en-US" altLang="zh-CN" dirty="0"/>
              <a:t>(C) </a:t>
            </a:r>
            <a:endParaRPr lang="zh-CN" altLang="zh-CN" dirty="0"/>
          </a:p>
          <a:p>
            <a:pPr lvl="1"/>
            <a:r>
              <a:rPr lang="en-US" altLang="zh-CN" dirty="0" smtClean="0"/>
              <a:t>Extraversion (E)</a:t>
            </a:r>
            <a:endParaRPr lang="zh-CN" altLang="zh-CN" dirty="0"/>
          </a:p>
          <a:p>
            <a:pPr lvl="1"/>
            <a:r>
              <a:rPr lang="en-US" altLang="zh-CN" dirty="0" smtClean="0"/>
              <a:t>Emotional </a:t>
            </a:r>
            <a:r>
              <a:rPr lang="en-US" altLang="zh-CN" dirty="0"/>
              <a:t>Volatility (N)</a:t>
            </a:r>
            <a:endParaRPr lang="zh-CN" altLang="zh-CN" dirty="0"/>
          </a:p>
          <a:p>
            <a:pPr lvl="1"/>
            <a:r>
              <a:rPr lang="en-US" altLang="zh-CN" dirty="0" smtClean="0"/>
              <a:t>Gentle/Even Temper</a:t>
            </a:r>
            <a:endParaRPr lang="zh-CN" altLang="zh-CN" dirty="0"/>
          </a:p>
          <a:p>
            <a:pPr lvl="1"/>
            <a:r>
              <a:rPr lang="en-US" altLang="zh-CN" dirty="0" smtClean="0"/>
              <a:t>Noxious Violativeness/Harmfulness</a:t>
            </a:r>
            <a:endParaRPr lang="zh-CN" altLang="zh-CN" dirty="0"/>
          </a:p>
          <a:p>
            <a:pPr lvl="1"/>
            <a:r>
              <a:rPr lang="en-US" altLang="zh-CN" dirty="0" smtClean="0"/>
              <a:t>Dependence/Fragility</a:t>
            </a:r>
          </a:p>
          <a:p>
            <a:pPr marL="0" lvl="0" indent="0">
              <a:buNone/>
            </a:pPr>
            <a:r>
              <a:rPr lang="en-US" altLang="zh-CN" dirty="0" smtClean="0"/>
              <a:t>See Table 1 of Zhou et al. (2009) for correlated traits</a:t>
            </a:r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42026487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altLang="zh-CN" dirty="0" smtClean="0"/>
              <a:t>Agreeableness is split into two traits:</a:t>
            </a:r>
          </a:p>
          <a:p>
            <a:pPr lvl="1"/>
            <a:r>
              <a:rPr lang="en-US" altLang="zh-CN" dirty="0" smtClean="0"/>
              <a:t>Gentle/even </a:t>
            </a:r>
            <a:r>
              <a:rPr lang="en-US" altLang="zh-CN" dirty="0"/>
              <a:t>temper</a:t>
            </a:r>
            <a:r>
              <a:rPr lang="en-US" altLang="zh-CN" dirty="0" smtClean="0"/>
              <a:t>:</a:t>
            </a:r>
          </a:p>
          <a:p>
            <a:pPr lvl="2"/>
            <a:r>
              <a:rPr lang="en-US" altLang="zh-CN" dirty="0" smtClean="0"/>
              <a:t>Even </a:t>
            </a:r>
            <a:r>
              <a:rPr lang="en-US" altLang="zh-CN" dirty="0"/>
              <a:t>temper as opposed to hostility</a:t>
            </a:r>
          </a:p>
          <a:p>
            <a:pPr lvl="1"/>
            <a:r>
              <a:rPr lang="en-US" altLang="zh-CN" dirty="0" smtClean="0"/>
              <a:t> Noxious violativeness/</a:t>
            </a:r>
            <a:r>
              <a:rPr lang="en-US" altLang="zh-CN" dirty="0" err="1" smtClean="0"/>
              <a:t>harmfuless</a:t>
            </a:r>
            <a:r>
              <a:rPr lang="en-US" altLang="zh-CN" dirty="0" smtClean="0"/>
              <a:t>:</a:t>
            </a:r>
          </a:p>
          <a:p>
            <a:pPr lvl="2"/>
            <a:r>
              <a:rPr lang="en-US" altLang="zh-CN" dirty="0" smtClean="0"/>
              <a:t>Honesty and humility as opposed to egotism and deceit</a:t>
            </a:r>
          </a:p>
          <a:p>
            <a:pPr lvl="1"/>
            <a:r>
              <a:rPr lang="en-US" altLang="zh-CN" dirty="0" smtClean="0"/>
              <a:t>This is also found in </a:t>
            </a:r>
            <a:r>
              <a:rPr lang="en-US" altLang="zh-CN" dirty="0" smtClean="0"/>
              <a:t>French, Hungarian, Italian and </a:t>
            </a:r>
            <a:r>
              <a:rPr lang="en-US" altLang="zh-CN" dirty="0" smtClean="0"/>
              <a:t>Korean studies </a:t>
            </a:r>
            <a:r>
              <a:rPr lang="en-US" altLang="zh-CN" dirty="0" smtClean="0"/>
              <a:t>(see Zhou et al. 2009).</a:t>
            </a:r>
            <a:endParaRPr lang="zh-CN" altLang="en-US" dirty="0"/>
          </a:p>
        </p:txBody>
      </p:sp>
      <p:sp>
        <p:nvSpPr>
          <p:cNvPr id="4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altLang="zh-CN" dirty="0" smtClean="0"/>
              <a:t>Q1:</a:t>
            </a:r>
            <a:br>
              <a:rPr lang="en-US" altLang="zh-CN" dirty="0" smtClean="0"/>
            </a:br>
            <a:r>
              <a:rPr lang="en-US" altLang="zh-CN" sz="3600" dirty="0" smtClean="0"/>
              <a:t>Chinese Big Seven vs. (Western) Big Five</a:t>
            </a:r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343566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en-US" altLang="zh-CN" dirty="0" smtClean="0"/>
              <a:t>Chinese Big Seven have a (negative) </a:t>
            </a:r>
            <a:r>
              <a:rPr lang="en-US" altLang="zh-CN" dirty="0"/>
              <a:t>interpersonal relatedness </a:t>
            </a:r>
            <a:r>
              <a:rPr lang="en-US" altLang="zh-CN" dirty="0" smtClean="0"/>
              <a:t>trait that is not in the Big Five.</a:t>
            </a:r>
          </a:p>
          <a:p>
            <a:pPr lvl="1"/>
            <a:r>
              <a:rPr lang="en-US" altLang="zh-CN" dirty="0" smtClean="0"/>
              <a:t>This trait includes </a:t>
            </a:r>
            <a:r>
              <a:rPr lang="en-US" altLang="zh-CN" dirty="0" err="1" smtClean="0"/>
              <a:t>Ren</a:t>
            </a:r>
            <a:r>
              <a:rPr lang="en-US" altLang="zh-CN" dirty="0" smtClean="0"/>
              <a:t> </a:t>
            </a:r>
            <a:r>
              <a:rPr lang="en-US" altLang="zh-CN" dirty="0"/>
              <a:t>Qing (relationship orientation), Harmony, and </a:t>
            </a:r>
            <a:r>
              <a:rPr lang="en-US" altLang="zh-CN" dirty="0" smtClean="0"/>
              <a:t>Face.</a:t>
            </a:r>
          </a:p>
          <a:p>
            <a:pPr lvl="1"/>
            <a:r>
              <a:rPr lang="en-US" altLang="zh-CN" dirty="0" smtClean="0"/>
              <a:t>Using translated CPAI on a sample of Caucasian students, </a:t>
            </a:r>
            <a:r>
              <a:rPr lang="en-US" altLang="zh-CN" dirty="0"/>
              <a:t>Cheung et al. (2003</a:t>
            </a:r>
            <a:r>
              <a:rPr lang="en-US" altLang="zh-CN" dirty="0" smtClean="0"/>
              <a:t>) find that interpersonal relatedness is also relevant to them. </a:t>
            </a:r>
            <a:endParaRPr lang="zh-CN" altLang="en-US" dirty="0"/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CN" dirty="0" smtClean="0"/>
              <a:t>Q1:</a:t>
            </a:r>
            <a:br>
              <a:rPr lang="en-US" altLang="zh-CN" dirty="0" smtClean="0"/>
            </a:br>
            <a:r>
              <a:rPr lang="en-US" altLang="zh-CN" sz="3600" dirty="0" smtClean="0"/>
              <a:t>Chinese Big Seven vs. (Western) Big Five</a:t>
            </a:r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5659010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Autofit/>
          </a:bodyPr>
          <a:lstStyle/>
          <a:p>
            <a:pPr algn="l"/>
            <a:r>
              <a:rPr lang="en-US" altLang="zh-CN" sz="3200" dirty="0" smtClean="0"/>
              <a:t>Q2: </a:t>
            </a:r>
            <a:r>
              <a:rPr lang="en-US" altLang="zh-CN" sz="2800" dirty="0" smtClean="0"/>
              <a:t/>
            </a:r>
            <a:br>
              <a:rPr lang="en-US" altLang="zh-CN" sz="2800" dirty="0" smtClean="0"/>
            </a:br>
            <a:r>
              <a:rPr lang="en-US" altLang="zh-CN" sz="2800" dirty="0" smtClean="0"/>
              <a:t>Do </a:t>
            </a:r>
            <a:r>
              <a:rPr lang="en-US" altLang="zh-CN" sz="2800" dirty="0"/>
              <a:t>traditional virtues still matter in describing modern Chinese personality</a:t>
            </a:r>
            <a:r>
              <a:rPr lang="en-US" altLang="zh-CN" sz="2800" dirty="0" smtClean="0"/>
              <a:t>?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800" dirty="0" smtClean="0"/>
              <a:t>Two related questions: 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CN" sz="2800" dirty="0" smtClean="0"/>
              <a:t>Do the traditional Chinese virtues even describe personality of “ancient” Chinese people?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CN" sz="2800" dirty="0" smtClean="0"/>
              <a:t>Do </a:t>
            </a:r>
            <a:r>
              <a:rPr lang="en-US" altLang="zh-CN" sz="2800" dirty="0"/>
              <a:t>traditional virtues still </a:t>
            </a:r>
            <a:r>
              <a:rPr lang="en-US" altLang="zh-CN" sz="2800" dirty="0" smtClean="0"/>
              <a:t>matter?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2465641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14350" indent="-514350"/>
            <a:r>
              <a:rPr lang="en-US" altLang="zh-CN" sz="3600" dirty="0" smtClean="0"/>
              <a:t>Q2-1: </a:t>
            </a:r>
            <a:r>
              <a:rPr lang="en-US" altLang="zh-CN" sz="3600" dirty="0"/>
              <a:t>Do the traditional Chinese virtues even describe personality of historic Chinese?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Yang (2005) </a:t>
            </a:r>
            <a:r>
              <a:rPr lang="en-US" altLang="zh-CN" dirty="0" smtClean="0"/>
              <a:t>uses </a:t>
            </a:r>
            <a:r>
              <a:rPr lang="en-US" altLang="zh-CN" dirty="0" err="1"/>
              <a:t>ShiJi</a:t>
            </a:r>
            <a:r>
              <a:rPr lang="en-US" altLang="zh-CN" dirty="0"/>
              <a:t> (</a:t>
            </a:r>
            <a:r>
              <a:rPr lang="en-US" altLang="zh-CN" i="1" dirty="0"/>
              <a:t>Records of the Grand Historian</a:t>
            </a:r>
            <a:r>
              <a:rPr lang="en-US" altLang="zh-CN" dirty="0"/>
              <a:t>, written in 91BC) </a:t>
            </a:r>
            <a:r>
              <a:rPr lang="en-US" altLang="zh-CN" dirty="0" smtClean="0"/>
              <a:t>to extract 98 </a:t>
            </a:r>
            <a:r>
              <a:rPr lang="en-US" altLang="zh-CN" dirty="0"/>
              <a:t>characters from 1241 personality describers</a:t>
            </a:r>
          </a:p>
          <a:p>
            <a:r>
              <a:rPr lang="en-US" altLang="zh-CN" dirty="0" smtClean="0"/>
              <a:t>He finds a Four Factor Model, including:</a:t>
            </a:r>
          </a:p>
          <a:p>
            <a:pPr lvl="1"/>
            <a:r>
              <a:rPr lang="en-US" altLang="zh-CN" dirty="0" err="1" smtClean="0"/>
              <a:t>Ren</a:t>
            </a:r>
            <a:r>
              <a:rPr lang="en-US" altLang="zh-CN" dirty="0" smtClean="0"/>
              <a:t> (</a:t>
            </a:r>
            <a:r>
              <a:rPr lang="zh-CN" altLang="en-US" dirty="0" smtClean="0"/>
              <a:t>仁</a:t>
            </a:r>
            <a:r>
              <a:rPr lang="en-US" altLang="zh-CN" dirty="0" smtClean="0"/>
              <a:t>, love/caring)</a:t>
            </a:r>
          </a:p>
          <a:p>
            <a:pPr lvl="1"/>
            <a:r>
              <a:rPr lang="en-US" altLang="zh-CN" dirty="0" err="1" smtClean="0"/>
              <a:t>Zhi</a:t>
            </a:r>
            <a:r>
              <a:rPr lang="en-US" altLang="zh-CN" dirty="0" smtClean="0"/>
              <a:t> (</a:t>
            </a:r>
            <a:r>
              <a:rPr lang="zh-CN" altLang="en-US" dirty="0" smtClean="0"/>
              <a:t>智</a:t>
            </a:r>
            <a:r>
              <a:rPr lang="en-US" altLang="zh-CN" dirty="0" smtClean="0"/>
              <a:t>, intelligence)</a:t>
            </a:r>
          </a:p>
          <a:p>
            <a:pPr lvl="1"/>
            <a:r>
              <a:rPr lang="en-US" altLang="zh-CN" dirty="0" smtClean="0"/>
              <a:t>Yong (</a:t>
            </a:r>
            <a:r>
              <a:rPr lang="zh-CN" altLang="en-US" dirty="0" smtClean="0"/>
              <a:t>勇</a:t>
            </a:r>
            <a:r>
              <a:rPr lang="en-US" altLang="zh-CN" dirty="0" smtClean="0"/>
              <a:t>, courage)</a:t>
            </a:r>
          </a:p>
          <a:p>
            <a:pPr lvl="1"/>
            <a:r>
              <a:rPr lang="en-US" altLang="zh-CN" dirty="0" smtClean="0"/>
              <a:t>Ying (</a:t>
            </a:r>
            <a:r>
              <a:rPr lang="zh-CN" altLang="en-US" dirty="0" smtClean="0"/>
              <a:t>隐</a:t>
            </a:r>
            <a:r>
              <a:rPr lang="en-US" altLang="zh-CN" dirty="0" smtClean="0"/>
              <a:t>, being a hermit)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509762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39552" y="1556792"/>
            <a:ext cx="8229600" cy="4525963"/>
          </a:xfrm>
        </p:spPr>
        <p:txBody>
          <a:bodyPr/>
          <a:lstStyle/>
          <a:p>
            <a:r>
              <a:rPr lang="en-US" altLang="zh-CN" dirty="0" smtClean="0"/>
              <a:t>In </a:t>
            </a:r>
            <a:r>
              <a:rPr lang="en-US" altLang="zh-CN" dirty="0"/>
              <a:t>them, virtues mentioned previously describe more than 80% of the </a:t>
            </a:r>
            <a:r>
              <a:rPr lang="en-US" altLang="zh-CN" dirty="0" smtClean="0"/>
              <a:t>terms</a:t>
            </a:r>
          </a:p>
          <a:p>
            <a:pPr lvl="1"/>
            <a:r>
              <a:rPr lang="en-US" altLang="zh-CN" dirty="0" smtClean="0"/>
              <a:t>Predictably, they are all in </a:t>
            </a:r>
            <a:r>
              <a:rPr lang="en-US" altLang="zh-CN" dirty="0" err="1" smtClean="0"/>
              <a:t>Ren</a:t>
            </a:r>
            <a:r>
              <a:rPr lang="en-US" altLang="zh-CN" dirty="0" smtClean="0"/>
              <a:t>, </a:t>
            </a:r>
            <a:r>
              <a:rPr lang="en-US" altLang="zh-CN" dirty="0" err="1" smtClean="0"/>
              <a:t>Zhi</a:t>
            </a:r>
            <a:r>
              <a:rPr lang="en-US" altLang="zh-CN" dirty="0"/>
              <a:t> </a:t>
            </a:r>
            <a:r>
              <a:rPr lang="en-US" altLang="zh-CN" dirty="0" smtClean="0"/>
              <a:t>and Yong.</a:t>
            </a:r>
          </a:p>
          <a:p>
            <a:r>
              <a:rPr lang="en-US" altLang="zh-CN" dirty="0" smtClean="0"/>
              <a:t>Ying is the one that is not included in Eight Virtues, Four Anchors, nor Three Great Virtues.</a:t>
            </a:r>
          </a:p>
          <a:p>
            <a:pPr lvl="1"/>
            <a:r>
              <a:rPr lang="en-US" altLang="zh-CN" dirty="0" smtClean="0"/>
              <a:t>However,  most of its facets are the exact opposite of those used in extraversion.</a:t>
            </a:r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14350" indent="-514350"/>
            <a:r>
              <a:rPr lang="en-US" altLang="zh-CN" sz="3600" dirty="0" smtClean="0"/>
              <a:t>Q2-1: </a:t>
            </a:r>
            <a:r>
              <a:rPr lang="en-US" altLang="zh-CN" sz="3600" dirty="0"/>
              <a:t>Do the traditional Chinese virtues even describe personality of historic Chinese?</a:t>
            </a:r>
          </a:p>
        </p:txBody>
      </p:sp>
    </p:spTree>
    <p:extLst>
      <p:ext uri="{BB962C8B-B14F-4D97-AF65-F5344CB8AC3E}">
        <p14:creationId xmlns:p14="http://schemas.microsoft.com/office/powerpoint/2010/main" val="17882547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altLang="zh-CN" sz="3200" dirty="0" smtClean="0"/>
              <a:t>Q2-2: </a:t>
            </a:r>
            <a:r>
              <a:rPr lang="en-US" altLang="zh-CN" sz="3200" dirty="0"/>
              <a:t>Do traditional virtues still matter</a:t>
            </a:r>
            <a:r>
              <a:rPr lang="en-US" altLang="zh-CN" sz="3200" dirty="0" smtClean="0"/>
              <a:t>?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Although not one-to-one, the traditional traits can still be mapped.</a:t>
            </a:r>
          </a:p>
          <a:p>
            <a:pPr lvl="1"/>
            <a:r>
              <a:rPr lang="en-US" altLang="zh-CN" dirty="0"/>
              <a:t>We will work more on a more systematic method of mapping between these virtues and modern personality traits.</a:t>
            </a:r>
            <a:endParaRPr lang="zh-CN" altLang="en-US" dirty="0"/>
          </a:p>
          <a:p>
            <a:pPr marL="0" indent="0">
              <a:buNone/>
            </a:pP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22803385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What about Q3?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are these virtues related to (economic) outcomes?</a:t>
            </a:r>
          </a:p>
          <a:p>
            <a:pPr lvl="1"/>
            <a:r>
              <a:rPr lang="en-US" dirty="0" smtClean="0"/>
              <a:t>Data linking personality traits and outcomes are essential.</a:t>
            </a:r>
          </a:p>
          <a:p>
            <a:pPr lvl="1"/>
            <a:r>
              <a:rPr lang="en-US" dirty="0" smtClean="0"/>
              <a:t>We would also like to control, say, family background and macroeconomic factors.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396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Some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Prof. Heckman presented “Hard Evidence on Soft Skills” at the “Distinguished </a:t>
            </a:r>
            <a:r>
              <a:rPr lang="en-US" dirty="0"/>
              <a:t>Lecture Series in Labor </a:t>
            </a:r>
            <a:r>
              <a:rPr lang="en-US" dirty="0" smtClean="0"/>
              <a:t>Science” of Renmin University</a:t>
            </a:r>
          </a:p>
          <a:p>
            <a:r>
              <a:rPr lang="en-US" dirty="0" smtClean="0"/>
              <a:t>Stresses the importance of soft skills on outcomes</a:t>
            </a:r>
          </a:p>
          <a:p>
            <a:pPr lvl="1"/>
            <a:r>
              <a:rPr lang="en-US" dirty="0" smtClean="0"/>
              <a:t>Of five distinctive personality traits, Conscientiousness </a:t>
            </a:r>
            <a:r>
              <a:rPr lang="en-US" dirty="0"/>
              <a:t>is the </a:t>
            </a:r>
            <a:r>
              <a:rPr lang="en-US" dirty="0" smtClean="0"/>
              <a:t>most predictive across </a:t>
            </a:r>
            <a:r>
              <a:rPr lang="en-US" dirty="0"/>
              <a:t>a variety of outcomes.</a:t>
            </a:r>
          </a:p>
        </p:txBody>
      </p:sp>
    </p:spTree>
    <p:extLst>
      <p:ext uri="{BB962C8B-B14F-4D97-AF65-F5344CB8AC3E}">
        <p14:creationId xmlns:p14="http://schemas.microsoft.com/office/powerpoint/2010/main" val="3702228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CN" sz="3600" dirty="0" smtClean="0"/>
              <a:t>Tentative Idea for Q3: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Biographies (</a:t>
            </a:r>
            <a:r>
              <a:rPr lang="zh-CN" altLang="en-US" dirty="0"/>
              <a:t>列</a:t>
            </a:r>
            <a:r>
              <a:rPr lang="zh-CN" altLang="en-US" dirty="0" smtClean="0"/>
              <a:t>傳</a:t>
            </a:r>
            <a:r>
              <a:rPr lang="en-US" altLang="zh-CN" dirty="0" smtClean="0"/>
              <a:t>) list 234 prominent “ancient” Chinese</a:t>
            </a:r>
          </a:p>
          <a:p>
            <a:pPr lvl="1"/>
            <a:r>
              <a:rPr lang="en-US" dirty="0" smtClean="0"/>
              <a:t>They are philosophers, politicians, business men, even assassins</a:t>
            </a:r>
          </a:p>
          <a:p>
            <a:pPr lvl="1"/>
            <a:r>
              <a:rPr lang="en-US" dirty="0" err="1"/>
              <a:t>Sima</a:t>
            </a:r>
            <a:r>
              <a:rPr lang="en-US" dirty="0"/>
              <a:t>, </a:t>
            </a:r>
            <a:r>
              <a:rPr lang="en-US" dirty="0" err="1"/>
              <a:t>Qian</a:t>
            </a:r>
            <a:r>
              <a:rPr lang="en-US" dirty="0"/>
              <a:t>, the author, picked according to two criteria: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/>
              <a:t>Representativeness of different facets of Chinese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/>
              <a:t>Social functions </a:t>
            </a:r>
          </a:p>
          <a:p>
            <a:pPr lvl="3"/>
            <a:r>
              <a:rPr lang="en-US" dirty="0"/>
              <a:t>(such as biographies of Flatterers </a:t>
            </a:r>
            <a:r>
              <a:rPr lang="zh-CN" altLang="en-US" dirty="0"/>
              <a:t>佞幸列</a:t>
            </a:r>
            <a:r>
              <a:rPr lang="zh-CN" altLang="en-US" dirty="0" smtClean="0"/>
              <a:t>傳</a:t>
            </a:r>
            <a:r>
              <a:rPr lang="en-US" altLang="zh-CN" dirty="0" smtClean="0"/>
              <a:t>, </a:t>
            </a:r>
            <a:r>
              <a:rPr lang="en-US" dirty="0" smtClean="0"/>
              <a:t>Jesters </a:t>
            </a:r>
            <a:r>
              <a:rPr lang="zh-CN" altLang="en-US" dirty="0"/>
              <a:t>滑稽列</a:t>
            </a:r>
            <a:r>
              <a:rPr lang="zh-CN" altLang="en-US" dirty="0" smtClean="0"/>
              <a:t>傳</a:t>
            </a:r>
            <a:r>
              <a:rPr lang="en-US" altLang="zh-CN" dirty="0" smtClean="0"/>
              <a:t>, diviners, </a:t>
            </a:r>
            <a:r>
              <a:rPr lang="zh-CN" altLang="en-US" dirty="0"/>
              <a:t>龜策列</a:t>
            </a:r>
            <a:r>
              <a:rPr lang="zh-CN" altLang="en-US" dirty="0" smtClean="0"/>
              <a:t>傳</a:t>
            </a:r>
            <a:r>
              <a:rPr lang="en-US" altLang="zh-CN" dirty="0" smtClean="0"/>
              <a:t>)</a:t>
            </a:r>
          </a:p>
          <a:p>
            <a:pPr lvl="1"/>
            <a:r>
              <a:rPr lang="en-US" altLang="zh-CN" dirty="0" smtClean="0"/>
              <a:t>They form our “observations”</a:t>
            </a:r>
          </a:p>
          <a:p>
            <a:pPr marL="1371600" lvl="3" indent="0">
              <a:buNone/>
            </a:pP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255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/>
          <a:lstStyle/>
          <a:p>
            <a:r>
              <a:rPr lang="en-US" altLang="zh-CN" sz="2800" dirty="0" smtClean="0"/>
              <a:t>After that, we went to the summer palace</a:t>
            </a:r>
          </a:p>
          <a:p>
            <a:r>
              <a:rPr lang="en-US" altLang="zh-CN" sz="2800" dirty="0" smtClean="0"/>
              <a:t>While strolling along the long corridor, we noticed a common theme:</a:t>
            </a:r>
          </a:p>
          <a:p>
            <a:pPr lvl="1"/>
            <a:r>
              <a:rPr lang="en-US" altLang="zh-CN" sz="2400" dirty="0" smtClean="0"/>
              <a:t>paintings use tales of symbolized historical figures to promote highly praised personality traits (morality virtues)</a:t>
            </a:r>
          </a:p>
          <a:p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996952"/>
            <a:ext cx="5544616" cy="3698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443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pPr marL="0" indent="0">
              <a:buNone/>
            </a:pPr>
            <a:r>
              <a:rPr lang="en-US" altLang="zh-CN" dirty="0"/>
              <a:t>For example, </a:t>
            </a:r>
          </a:p>
          <a:p>
            <a:r>
              <a:rPr lang="en-US" altLang="zh-CN" dirty="0" smtClean="0"/>
              <a:t>Guan, Yu</a:t>
            </a:r>
            <a:r>
              <a:rPr lang="zh-CN" altLang="en-US" dirty="0" smtClean="0"/>
              <a:t>：</a:t>
            </a:r>
            <a:r>
              <a:rPr lang="en-US" altLang="zh-CN" dirty="0" smtClean="0"/>
              <a:t>Symbol of </a:t>
            </a:r>
            <a:r>
              <a:rPr lang="en-US" altLang="zh-CN" dirty="0" err="1" smtClean="0"/>
              <a:t>Zhong</a:t>
            </a:r>
            <a:r>
              <a:rPr lang="en-US" altLang="zh-CN" dirty="0" smtClean="0"/>
              <a:t> (</a:t>
            </a:r>
            <a:r>
              <a:rPr lang="zh-CN" altLang="en-US" dirty="0" smtClean="0"/>
              <a:t>忠</a:t>
            </a:r>
            <a:r>
              <a:rPr lang="en-US" altLang="zh-CN" dirty="0" smtClean="0"/>
              <a:t>, loyalty), Yi (</a:t>
            </a:r>
            <a:r>
              <a:rPr lang="zh-CN" altLang="en-US" dirty="0" smtClean="0"/>
              <a:t>义</a:t>
            </a:r>
            <a:r>
              <a:rPr lang="en-US" altLang="zh-CN" dirty="0" smtClean="0"/>
              <a:t>, justice) and Yong (</a:t>
            </a:r>
            <a:r>
              <a:rPr lang="zh-CN" altLang="en-US" dirty="0" smtClean="0"/>
              <a:t>勇</a:t>
            </a:r>
            <a:r>
              <a:rPr lang="en-US" altLang="zh-CN" dirty="0" smtClean="0"/>
              <a:t>, courage)</a:t>
            </a:r>
            <a:endParaRPr lang="zh-CN" altLang="en-US" dirty="0"/>
          </a:p>
        </p:txBody>
      </p:sp>
      <p:pic>
        <p:nvPicPr>
          <p:cNvPr id="1028" name="Picture 4" descr="颐和园的长廊（原创） - 深圳老百姓 - 深圳老百姓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20888"/>
            <a:ext cx="8595549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849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46856" y="620688"/>
            <a:ext cx="8229600" cy="4857403"/>
          </a:xfrm>
        </p:spPr>
        <p:txBody>
          <a:bodyPr/>
          <a:lstStyle/>
          <a:p>
            <a:r>
              <a:rPr lang="en-US" altLang="zh-CN" dirty="0" err="1" smtClean="0"/>
              <a:t>ZhuGe</a:t>
            </a:r>
            <a:r>
              <a:rPr lang="en-US" altLang="zh-CN" dirty="0" smtClean="0"/>
              <a:t>, Liang is famous for his Intelligence/wisdom (</a:t>
            </a:r>
            <a:r>
              <a:rPr lang="zh-CN" altLang="en-US" dirty="0" smtClean="0"/>
              <a:t>智</a:t>
            </a:r>
            <a:r>
              <a:rPr lang="en-US" altLang="zh-CN" dirty="0" smtClean="0"/>
              <a:t>)</a:t>
            </a:r>
          </a:p>
          <a:p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980" y="1916832"/>
            <a:ext cx="8136904" cy="4173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79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229600" cy="792088"/>
          </a:xfrm>
        </p:spPr>
        <p:txBody>
          <a:bodyPr>
            <a:normAutofit/>
          </a:bodyPr>
          <a:lstStyle/>
          <a:p>
            <a:pPr algn="l"/>
            <a:r>
              <a:rPr lang="en-US" altLang="zh-CN" dirty="0" smtClean="0"/>
              <a:t>Do </a:t>
            </a:r>
            <a:r>
              <a:rPr lang="en-US" altLang="zh-CN" dirty="0"/>
              <a:t>traditional virtues still </a:t>
            </a:r>
            <a:r>
              <a:rPr lang="en-US" altLang="zh-CN" dirty="0" smtClean="0"/>
              <a:t>matter?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zh-CN" dirty="0" smtClean="0"/>
              <a:t>What is the Chinese personality factor structure? Is it different from the Big Five?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CN" dirty="0" smtClean="0"/>
              <a:t>Do traditional virtues still describe modern Chinese personality?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CN" dirty="0" smtClean="0"/>
              <a:t>How are they related to economic outcomes?</a:t>
            </a:r>
          </a:p>
          <a:p>
            <a:pPr marL="0" indent="0">
              <a:buNone/>
            </a:pPr>
            <a:endParaRPr lang="en-US" altLang="zh-CN" dirty="0" smtClean="0"/>
          </a:p>
          <a:p>
            <a:r>
              <a:rPr lang="en-US" altLang="zh-CN" dirty="0" smtClean="0"/>
              <a:t>We </a:t>
            </a:r>
            <a:r>
              <a:rPr lang="en-US" altLang="zh-CN" dirty="0"/>
              <a:t>present some information on </a:t>
            </a:r>
            <a:r>
              <a:rPr lang="en-US" altLang="zh-CN" dirty="0" smtClean="0"/>
              <a:t>Q1 </a:t>
            </a:r>
            <a:r>
              <a:rPr lang="en-US" altLang="zh-CN" dirty="0"/>
              <a:t>and </a:t>
            </a:r>
            <a:r>
              <a:rPr lang="en-US" altLang="zh-CN" dirty="0" smtClean="0"/>
              <a:t>Q2</a:t>
            </a:r>
            <a:r>
              <a:rPr lang="en-US" altLang="zh-CN" dirty="0"/>
              <a:t>. </a:t>
            </a:r>
          </a:p>
          <a:p>
            <a:r>
              <a:rPr lang="en-US" altLang="zh-CN" dirty="0"/>
              <a:t>Short answer </a:t>
            </a:r>
            <a:r>
              <a:rPr lang="en-US" altLang="zh-CN" dirty="0" smtClean="0"/>
              <a:t>to </a:t>
            </a:r>
            <a:r>
              <a:rPr lang="en-US" altLang="zh-CN" dirty="0"/>
              <a:t>Q2 is </a:t>
            </a:r>
            <a:r>
              <a:rPr lang="en-US" altLang="zh-CN" dirty="0" smtClean="0"/>
              <a:t>Yes.</a:t>
            </a:r>
            <a:endParaRPr lang="zh-CN" altLang="en-US" dirty="0"/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0260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2. Traditional Chinese Morality Traits: </a:t>
            </a:r>
            <a:endParaRPr lang="zh-CN" altLang="en-US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9516722"/>
              </p:ext>
            </p:extLst>
          </p:nvPr>
        </p:nvGraphicFramePr>
        <p:xfrm>
          <a:off x="611560" y="1484784"/>
          <a:ext cx="8229600" cy="41785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21489"/>
                <a:gridCol w="2012695"/>
                <a:gridCol w="2012695"/>
                <a:gridCol w="2082721"/>
              </a:tblGrid>
              <a:tr h="4320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kern="100" baseline="0" dirty="0">
                          <a:solidFill>
                            <a:schemeClr val="tx1"/>
                          </a:solidFill>
                          <a:effectLst/>
                        </a:rPr>
                        <a:t>八德</a:t>
                      </a:r>
                      <a:r>
                        <a:rPr lang="en-US" sz="1400" kern="100" baseline="0" dirty="0">
                          <a:solidFill>
                            <a:schemeClr val="tx1"/>
                          </a:solidFill>
                          <a:effectLst/>
                        </a:rPr>
                        <a:t>, “Eight Virtues”</a:t>
                      </a:r>
                      <a:endParaRPr lang="zh-CN" sz="1400" kern="100" baseline="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kern="100" baseline="0" dirty="0">
                          <a:solidFill>
                            <a:schemeClr val="tx1"/>
                          </a:solidFill>
                          <a:effectLst/>
                        </a:rPr>
                        <a:t>四维</a:t>
                      </a:r>
                      <a:r>
                        <a:rPr lang="en-US" sz="1400" kern="100" baseline="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en-US" sz="1400" kern="100" baseline="0" dirty="0" smtClean="0">
                          <a:solidFill>
                            <a:schemeClr val="tx1"/>
                          </a:solidFill>
                          <a:effectLst/>
                        </a:rPr>
                        <a:t>“Four Anchors</a:t>
                      </a:r>
                      <a:r>
                        <a:rPr lang="en-US" sz="1400" kern="100" baseline="0" dirty="0">
                          <a:solidFill>
                            <a:schemeClr val="tx1"/>
                          </a:solidFill>
                          <a:effectLst/>
                        </a:rPr>
                        <a:t>"</a:t>
                      </a:r>
                      <a:endParaRPr lang="zh-CN" sz="1400" kern="100" baseline="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1400" kern="10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宋体"/>
                          <a:cs typeface="Times New Roman"/>
                        </a:rPr>
                        <a:t>三达德</a:t>
                      </a:r>
                      <a:r>
                        <a:rPr lang="en-US" altLang="zh-CN" sz="1400" kern="10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宋体"/>
                          <a:cs typeface="Times New Roman"/>
                        </a:rPr>
                        <a:t>,</a:t>
                      </a:r>
                      <a:r>
                        <a:rPr lang="zh-CN" altLang="en-US" sz="1400" kern="10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en-US" altLang="zh-CN" sz="1400" kern="10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宋体"/>
                          <a:cs typeface="Times New Roman"/>
                        </a:rPr>
                        <a:t>“Three Great Virtues”</a:t>
                      </a:r>
                      <a:endParaRPr lang="zh-CN" sz="1400" kern="100" baseline="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baseline="0" dirty="0">
                          <a:solidFill>
                            <a:schemeClr val="tx1"/>
                          </a:solidFill>
                          <a:effectLst/>
                        </a:rPr>
                        <a:t>Others</a:t>
                      </a:r>
                      <a:endParaRPr lang="zh-CN" sz="1400" kern="100" baseline="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9195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b="0" kern="100" baseline="0" dirty="0">
                          <a:solidFill>
                            <a:schemeClr val="tx1"/>
                          </a:solidFill>
                          <a:effectLst/>
                        </a:rPr>
                        <a:t>忠</a:t>
                      </a:r>
                      <a:r>
                        <a:rPr lang="en-US" sz="1400" b="0" kern="100" baseline="0" dirty="0">
                          <a:solidFill>
                            <a:schemeClr val="tx1"/>
                          </a:solidFill>
                          <a:effectLst/>
                        </a:rPr>
                        <a:t> (</a:t>
                      </a:r>
                      <a:r>
                        <a:rPr lang="en-US" sz="1400" b="0" kern="100" baseline="0" dirty="0" err="1">
                          <a:solidFill>
                            <a:schemeClr val="tx1"/>
                          </a:solidFill>
                          <a:effectLst/>
                        </a:rPr>
                        <a:t>Zhong</a:t>
                      </a:r>
                      <a:r>
                        <a:rPr lang="en-US" sz="1400" b="0" kern="100" baseline="0" dirty="0">
                          <a:solidFill>
                            <a:schemeClr val="tx1"/>
                          </a:solidFill>
                          <a:effectLst/>
                        </a:rPr>
                        <a:t>, loyalty)</a:t>
                      </a:r>
                      <a:endParaRPr lang="zh-CN" sz="1400" b="0" kern="100" baseline="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 baseline="0" dirty="0">
                          <a:solidFill>
                            <a:schemeClr val="tx1"/>
                          </a:solidFill>
                          <a:effectLst/>
                        </a:rPr>
                        <a:t>礼</a:t>
                      </a:r>
                      <a:r>
                        <a:rPr lang="en-US" sz="1400" kern="100" baseline="0" dirty="0">
                          <a:solidFill>
                            <a:schemeClr val="tx1"/>
                          </a:solidFill>
                          <a:effectLst/>
                        </a:rPr>
                        <a:t> (Li, sense of propriety) </a:t>
                      </a:r>
                      <a:endParaRPr lang="zh-CN" sz="1400" kern="100" baseline="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zh-CN" sz="1400" kern="100" baseline="0" dirty="0" smtClean="0">
                          <a:solidFill>
                            <a:schemeClr val="tx1"/>
                          </a:solidFill>
                          <a:effectLst/>
                        </a:rPr>
                        <a:t>智</a:t>
                      </a:r>
                      <a:r>
                        <a:rPr lang="en-US" altLang="zh-CN" sz="1400" kern="100" baseline="0" dirty="0" smtClean="0">
                          <a:solidFill>
                            <a:schemeClr val="tx1"/>
                          </a:solidFill>
                          <a:effectLst/>
                        </a:rPr>
                        <a:t> (</a:t>
                      </a:r>
                      <a:r>
                        <a:rPr lang="en-US" altLang="zh-CN" sz="1400" kern="100" baseline="0" dirty="0" err="1" smtClean="0">
                          <a:solidFill>
                            <a:schemeClr val="tx1"/>
                          </a:solidFill>
                          <a:effectLst/>
                        </a:rPr>
                        <a:t>Zhi</a:t>
                      </a:r>
                      <a:r>
                        <a:rPr lang="en-US" altLang="zh-CN" sz="1400" kern="100" baseline="0" dirty="0" smtClean="0">
                          <a:solidFill>
                            <a:schemeClr val="tx1"/>
                          </a:solidFill>
                          <a:effectLst/>
                        </a:rPr>
                        <a:t>, wisdom)</a:t>
                      </a:r>
                      <a:endParaRPr lang="zh-CN" altLang="zh-CN" sz="1400" kern="1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 baseline="0">
                          <a:solidFill>
                            <a:schemeClr val="tx1"/>
                          </a:solidFill>
                          <a:effectLst/>
                        </a:rPr>
                        <a:t>节</a:t>
                      </a:r>
                      <a:r>
                        <a:rPr lang="en-US" sz="1400" kern="100" baseline="0">
                          <a:solidFill>
                            <a:schemeClr val="tx1"/>
                          </a:solidFill>
                          <a:effectLst/>
                        </a:rPr>
                        <a:t> (Jie, discipline)</a:t>
                      </a:r>
                      <a:endParaRPr lang="zh-CN" sz="1400" kern="100" baseline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  <a:alpha val="23000"/>
                      </a:schemeClr>
                    </a:solidFill>
                  </a:tcPr>
                </a:tc>
              </a:tr>
              <a:tr h="29195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b="0" kern="100" baseline="0" dirty="0">
                          <a:solidFill>
                            <a:schemeClr val="tx1"/>
                          </a:solidFill>
                          <a:effectLst/>
                        </a:rPr>
                        <a:t>孝</a:t>
                      </a:r>
                      <a:r>
                        <a:rPr lang="en-US" sz="1400" b="0" kern="100" baseline="0" dirty="0">
                          <a:solidFill>
                            <a:schemeClr val="tx1"/>
                          </a:solidFill>
                          <a:effectLst/>
                        </a:rPr>
                        <a:t> (Xiao, filial piety)</a:t>
                      </a:r>
                      <a:endParaRPr lang="zh-CN" sz="1400" b="0" kern="100" baseline="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 baseline="0" dirty="0">
                          <a:solidFill>
                            <a:schemeClr val="tx1"/>
                          </a:solidFill>
                          <a:effectLst/>
                        </a:rPr>
                        <a:t>义</a:t>
                      </a:r>
                      <a:r>
                        <a:rPr lang="en-US" sz="1400" kern="100" baseline="0" dirty="0">
                          <a:solidFill>
                            <a:schemeClr val="tx1"/>
                          </a:solidFill>
                          <a:effectLst/>
                        </a:rPr>
                        <a:t> (Yi, justice)</a:t>
                      </a:r>
                      <a:endParaRPr lang="zh-CN" sz="1400" kern="100" baseline="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zh-CN" sz="1400" b="0" kern="100" baseline="0" dirty="0" smtClean="0">
                          <a:solidFill>
                            <a:schemeClr val="tx1"/>
                          </a:solidFill>
                          <a:effectLst/>
                        </a:rPr>
                        <a:t>仁</a:t>
                      </a:r>
                      <a:r>
                        <a:rPr lang="en-US" altLang="zh-CN" sz="1400" b="0" kern="100" baseline="0" dirty="0" smtClean="0">
                          <a:solidFill>
                            <a:schemeClr val="tx1"/>
                          </a:solidFill>
                          <a:effectLst/>
                        </a:rPr>
                        <a:t> (</a:t>
                      </a:r>
                      <a:r>
                        <a:rPr lang="en-US" altLang="zh-CN" sz="1400" b="0" kern="100" baseline="0" dirty="0" err="1" smtClean="0">
                          <a:solidFill>
                            <a:schemeClr val="tx1"/>
                          </a:solidFill>
                          <a:effectLst/>
                        </a:rPr>
                        <a:t>Ren</a:t>
                      </a:r>
                      <a:r>
                        <a:rPr lang="en-US" altLang="zh-CN" sz="1400" b="0" kern="100" baseline="0" dirty="0" smtClean="0">
                          <a:solidFill>
                            <a:schemeClr val="tx1"/>
                          </a:solidFill>
                          <a:effectLst/>
                        </a:rPr>
                        <a:t>, humanitarianism / benevolence / magnanimity)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zh-CN" sz="1400" kern="100" baseline="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  <a:alpha val="23000"/>
                      </a:schemeClr>
                    </a:solidFill>
                  </a:tcPr>
                </a:tc>
              </a:tr>
              <a:tr h="57142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b="0" kern="100" baseline="0" dirty="0">
                          <a:solidFill>
                            <a:schemeClr val="tx1"/>
                          </a:solidFill>
                          <a:effectLst/>
                        </a:rPr>
                        <a:t>仁</a:t>
                      </a:r>
                      <a:r>
                        <a:rPr lang="en-US" sz="1400" b="0" kern="100" baseline="0" dirty="0">
                          <a:solidFill>
                            <a:schemeClr val="tx1"/>
                          </a:solidFill>
                          <a:effectLst/>
                        </a:rPr>
                        <a:t> (</a:t>
                      </a:r>
                      <a:r>
                        <a:rPr lang="en-US" sz="1400" b="0" kern="100" baseline="0" dirty="0" err="1">
                          <a:solidFill>
                            <a:schemeClr val="tx1"/>
                          </a:solidFill>
                          <a:effectLst/>
                        </a:rPr>
                        <a:t>Ren</a:t>
                      </a:r>
                      <a:r>
                        <a:rPr lang="en-US" sz="1400" b="0" kern="100" baseline="0" dirty="0">
                          <a:solidFill>
                            <a:schemeClr val="tx1"/>
                          </a:solidFill>
                          <a:effectLst/>
                        </a:rPr>
                        <a:t>, humanitarianism / benevolence / magnanimity)</a:t>
                      </a:r>
                      <a:endParaRPr lang="zh-CN" sz="1400" b="0" kern="100" baseline="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 baseline="0" dirty="0">
                          <a:solidFill>
                            <a:schemeClr val="tx1"/>
                          </a:solidFill>
                          <a:effectLst/>
                        </a:rPr>
                        <a:t>廉</a:t>
                      </a:r>
                      <a:r>
                        <a:rPr lang="en-US" sz="1400" kern="100" baseline="0" dirty="0">
                          <a:solidFill>
                            <a:schemeClr val="tx1"/>
                          </a:solidFill>
                          <a:effectLst/>
                        </a:rPr>
                        <a:t> (</a:t>
                      </a:r>
                      <a:r>
                        <a:rPr lang="en-US" sz="1400" kern="100" baseline="0" dirty="0" err="1">
                          <a:solidFill>
                            <a:schemeClr val="tx1"/>
                          </a:solidFill>
                          <a:effectLst/>
                        </a:rPr>
                        <a:t>Lian</a:t>
                      </a:r>
                      <a:r>
                        <a:rPr lang="en-US" sz="1400" kern="100" baseline="0" dirty="0">
                          <a:solidFill>
                            <a:schemeClr val="tx1"/>
                          </a:solidFill>
                          <a:effectLst/>
                        </a:rPr>
                        <a:t>, integrity)</a:t>
                      </a:r>
                      <a:endParaRPr lang="zh-CN" sz="1400" kern="100" baseline="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altLang="en-US" sz="1400" kern="10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宋体"/>
                          <a:cs typeface="Times New Roman"/>
                        </a:rPr>
                        <a:t>勇 </a:t>
                      </a:r>
                      <a:r>
                        <a:rPr lang="en-US" altLang="zh-CN" sz="1400" kern="10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宋体"/>
                          <a:cs typeface="Times New Roman"/>
                        </a:rPr>
                        <a:t>(Courage)</a:t>
                      </a:r>
                      <a:endParaRPr lang="zh-CN" sz="1400" kern="100" baseline="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sz="1400" kern="100" baseline="0" dirty="0">
                        <a:solidFill>
                          <a:schemeClr val="tx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  <a:alpha val="23000"/>
                      </a:schemeClr>
                    </a:solidFill>
                  </a:tcPr>
                </a:tc>
              </a:tr>
              <a:tr h="29195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b="0" kern="100" baseline="0" dirty="0">
                          <a:solidFill>
                            <a:schemeClr val="tx1"/>
                          </a:solidFill>
                          <a:effectLst/>
                        </a:rPr>
                        <a:t>爱</a:t>
                      </a:r>
                      <a:r>
                        <a:rPr lang="en-US" sz="1400" b="0" kern="100" baseline="0" dirty="0">
                          <a:solidFill>
                            <a:schemeClr val="tx1"/>
                          </a:solidFill>
                          <a:effectLst/>
                        </a:rPr>
                        <a:t> (Ai, love)</a:t>
                      </a:r>
                      <a:endParaRPr lang="zh-CN" sz="1400" b="0" kern="100" baseline="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 baseline="0" dirty="0">
                          <a:solidFill>
                            <a:schemeClr val="tx1"/>
                          </a:solidFill>
                          <a:effectLst/>
                        </a:rPr>
                        <a:t>耻</a:t>
                      </a:r>
                      <a:r>
                        <a:rPr lang="en-US" sz="1400" kern="100" baseline="0" dirty="0">
                          <a:solidFill>
                            <a:schemeClr val="tx1"/>
                          </a:solidFill>
                          <a:effectLst/>
                        </a:rPr>
                        <a:t> (Chi, </a:t>
                      </a:r>
                      <a:r>
                        <a:rPr lang="en-US" sz="1400" kern="100" baseline="0" dirty="0" err="1">
                          <a:solidFill>
                            <a:schemeClr val="tx1"/>
                          </a:solidFill>
                          <a:effectLst/>
                        </a:rPr>
                        <a:t>honour</a:t>
                      </a:r>
                      <a:r>
                        <a:rPr lang="en-US" sz="1400" kern="100" baseline="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zh-CN" sz="1400" kern="100" baseline="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zh-CN" sz="1400" kern="100" baseline="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sz="1400" kern="100" baseline="0" dirty="0">
                        <a:solidFill>
                          <a:schemeClr val="tx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  <a:alpha val="23000"/>
                      </a:schemeClr>
                    </a:solidFill>
                  </a:tcPr>
                </a:tc>
              </a:tr>
              <a:tr h="29195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b="0" kern="100" baseline="0" dirty="0">
                          <a:solidFill>
                            <a:schemeClr val="tx1"/>
                          </a:solidFill>
                          <a:effectLst/>
                        </a:rPr>
                        <a:t>信</a:t>
                      </a:r>
                      <a:r>
                        <a:rPr lang="en-US" sz="1400" b="0" kern="100" baseline="0" dirty="0">
                          <a:solidFill>
                            <a:schemeClr val="tx1"/>
                          </a:solidFill>
                          <a:effectLst/>
                        </a:rPr>
                        <a:t> (</a:t>
                      </a:r>
                      <a:r>
                        <a:rPr lang="en-US" sz="1400" b="0" kern="100" baseline="0" dirty="0" err="1">
                          <a:solidFill>
                            <a:schemeClr val="tx1"/>
                          </a:solidFill>
                          <a:effectLst/>
                        </a:rPr>
                        <a:t>Xin</a:t>
                      </a:r>
                      <a:r>
                        <a:rPr lang="en-US" sz="1400" b="0" kern="100" baseline="0" dirty="0">
                          <a:solidFill>
                            <a:schemeClr val="tx1"/>
                          </a:solidFill>
                          <a:effectLst/>
                        </a:rPr>
                        <a:t>, trusting/trustworthiness)</a:t>
                      </a:r>
                      <a:endParaRPr lang="zh-CN" sz="1400" b="0" kern="100" baseline="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 baseline="0" dirty="0">
                          <a:solidFill>
                            <a:schemeClr val="tx1"/>
                          </a:solidFill>
                          <a:effectLst/>
                        </a:rPr>
                        <a:t>　</a:t>
                      </a:r>
                      <a:endParaRPr lang="zh-CN" sz="1400" kern="100" baseline="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zh-CN" sz="1400" kern="100" baseline="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sz="1400" kern="100" baseline="0" dirty="0">
                        <a:solidFill>
                          <a:schemeClr val="tx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  <a:alpha val="23000"/>
                      </a:schemeClr>
                    </a:solidFill>
                  </a:tcPr>
                </a:tc>
              </a:tr>
              <a:tr h="52401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b="0" kern="100" baseline="0" dirty="0">
                          <a:solidFill>
                            <a:schemeClr val="tx1"/>
                          </a:solidFill>
                          <a:effectLst/>
                        </a:rPr>
                        <a:t>义</a:t>
                      </a:r>
                      <a:r>
                        <a:rPr lang="en-US" sz="1400" b="0" kern="100" baseline="0" dirty="0">
                          <a:solidFill>
                            <a:schemeClr val="tx1"/>
                          </a:solidFill>
                          <a:effectLst/>
                        </a:rPr>
                        <a:t> (Yi, justice / generosity / righteousness)</a:t>
                      </a:r>
                      <a:endParaRPr lang="zh-CN" sz="1400" b="0" kern="100" baseline="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 baseline="0" dirty="0">
                          <a:solidFill>
                            <a:schemeClr val="tx1"/>
                          </a:solidFill>
                          <a:effectLst/>
                        </a:rPr>
                        <a:t>　</a:t>
                      </a:r>
                      <a:endParaRPr lang="zh-CN" sz="1400" kern="100" baseline="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zh-CN" sz="1400" kern="100" baseline="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sz="1400" kern="100" baseline="0" dirty="0">
                        <a:solidFill>
                          <a:schemeClr val="tx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  <a:alpha val="23000"/>
                      </a:schemeClr>
                    </a:solidFill>
                  </a:tcPr>
                </a:tc>
              </a:tr>
              <a:tr h="52401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b="0" kern="100" baseline="0" dirty="0">
                          <a:solidFill>
                            <a:schemeClr val="tx1"/>
                          </a:solidFill>
                          <a:effectLst/>
                        </a:rPr>
                        <a:t>和</a:t>
                      </a:r>
                      <a:r>
                        <a:rPr lang="en-US" sz="1400" b="0" kern="100" baseline="0" dirty="0">
                          <a:solidFill>
                            <a:schemeClr val="tx1"/>
                          </a:solidFill>
                          <a:effectLst/>
                        </a:rPr>
                        <a:t> (He, getting along/affableness)</a:t>
                      </a:r>
                      <a:endParaRPr lang="zh-CN" sz="1400" b="0" kern="100" baseline="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 baseline="0" dirty="0">
                          <a:solidFill>
                            <a:schemeClr val="tx1"/>
                          </a:solidFill>
                          <a:effectLst/>
                        </a:rPr>
                        <a:t>　</a:t>
                      </a:r>
                      <a:endParaRPr lang="zh-CN" sz="1400" kern="100" baseline="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zh-CN" sz="1400" kern="100" baseline="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sz="1400" kern="100" baseline="0" dirty="0">
                        <a:solidFill>
                          <a:schemeClr val="tx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  <a:alpha val="23000"/>
                      </a:schemeClr>
                    </a:solidFill>
                  </a:tcPr>
                </a:tc>
              </a:tr>
              <a:tr h="45309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b="0" kern="100" baseline="0" dirty="0">
                          <a:solidFill>
                            <a:schemeClr val="tx1"/>
                          </a:solidFill>
                          <a:effectLst/>
                        </a:rPr>
                        <a:t>平</a:t>
                      </a:r>
                      <a:r>
                        <a:rPr lang="en-US" sz="1400" b="0" kern="100" baseline="0" dirty="0">
                          <a:solidFill>
                            <a:schemeClr val="tx1"/>
                          </a:solidFill>
                          <a:effectLst/>
                        </a:rPr>
                        <a:t> (Ping, peacefulness/calmness)</a:t>
                      </a:r>
                      <a:endParaRPr lang="zh-CN" sz="1400" b="0" kern="100" baseline="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 baseline="0" dirty="0">
                          <a:solidFill>
                            <a:schemeClr val="tx1"/>
                          </a:solidFill>
                          <a:effectLst/>
                        </a:rPr>
                        <a:t>　</a:t>
                      </a:r>
                      <a:endParaRPr lang="zh-CN" sz="1400" kern="100" baseline="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zh-CN" sz="1400" kern="100" baseline="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 baseline="0" dirty="0">
                          <a:solidFill>
                            <a:schemeClr val="tx1"/>
                          </a:solidFill>
                          <a:effectLst/>
                        </a:rPr>
                        <a:t>　</a:t>
                      </a:r>
                      <a:endParaRPr lang="zh-CN" sz="1400" kern="100" baseline="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  <a:alpha val="23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36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 smtClean="0"/>
              <a:t>Big Five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dirty="0" smtClean="0"/>
              <a:t>The Big Five personality factors (OCEAN</a:t>
            </a:r>
            <a:r>
              <a:rPr lang="en-US" altLang="zh-CN" dirty="0"/>
              <a:t>)</a:t>
            </a:r>
            <a:r>
              <a:rPr lang="en-US" altLang="zh-CN" dirty="0" smtClean="0"/>
              <a:t> are well defined in the English-speaking world:</a:t>
            </a:r>
          </a:p>
          <a:p>
            <a:pPr lvl="1"/>
            <a:r>
              <a:rPr lang="en-US" altLang="zh-CN" u="sng" dirty="0" smtClean="0"/>
              <a:t>O</a:t>
            </a:r>
            <a:r>
              <a:rPr lang="en-US" altLang="zh-CN" dirty="0" smtClean="0"/>
              <a:t>penness to Experience</a:t>
            </a:r>
          </a:p>
          <a:p>
            <a:pPr lvl="1"/>
            <a:r>
              <a:rPr lang="en-US" altLang="zh-CN" u="sng" dirty="0" smtClean="0"/>
              <a:t>C</a:t>
            </a:r>
            <a:r>
              <a:rPr lang="en-US" altLang="zh-CN" dirty="0" smtClean="0"/>
              <a:t>onscientiousness</a:t>
            </a:r>
          </a:p>
          <a:p>
            <a:pPr lvl="1"/>
            <a:r>
              <a:rPr lang="en-US" altLang="zh-CN" u="sng" dirty="0" smtClean="0"/>
              <a:t>E</a:t>
            </a:r>
            <a:r>
              <a:rPr lang="en-US" altLang="zh-CN" dirty="0" smtClean="0"/>
              <a:t>xtraversion</a:t>
            </a:r>
          </a:p>
          <a:p>
            <a:pPr lvl="1"/>
            <a:r>
              <a:rPr lang="en-US" altLang="zh-CN" u="sng" dirty="0" smtClean="0"/>
              <a:t>A</a:t>
            </a:r>
            <a:r>
              <a:rPr lang="en-US" altLang="zh-CN" dirty="0" smtClean="0"/>
              <a:t>greeableness</a:t>
            </a:r>
          </a:p>
          <a:p>
            <a:pPr lvl="1"/>
            <a:r>
              <a:rPr lang="en-US" altLang="zh-CN" u="sng" dirty="0" smtClean="0"/>
              <a:t>N</a:t>
            </a:r>
            <a:r>
              <a:rPr lang="en-US" altLang="zh-CN" dirty="0" smtClean="0"/>
              <a:t>euroticism/Emotional Stability</a:t>
            </a:r>
          </a:p>
        </p:txBody>
      </p:sp>
    </p:spTree>
    <p:extLst>
      <p:ext uri="{BB962C8B-B14F-4D97-AF65-F5344CB8AC3E}">
        <p14:creationId xmlns:p14="http://schemas.microsoft.com/office/powerpoint/2010/main" val="355716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altLang="zh-CN" dirty="0" smtClean="0"/>
              <a:t>Q1:</a:t>
            </a:r>
            <a:br>
              <a:rPr lang="en-US" altLang="zh-CN" dirty="0" smtClean="0"/>
            </a:br>
            <a:r>
              <a:rPr lang="en-US" altLang="zh-CN" dirty="0" smtClean="0"/>
              <a:t>Chinese Personality Factor Structure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altLang="zh-CN" dirty="0" smtClean="0"/>
              <a:t>Many studies on this topic:</a:t>
            </a:r>
          </a:p>
          <a:p>
            <a:pPr lvl="1"/>
            <a:r>
              <a:rPr lang="en-US" altLang="zh-CN" sz="2400" dirty="0"/>
              <a:t>Cheung, Fanny M., </a:t>
            </a:r>
            <a:r>
              <a:rPr lang="en-US" altLang="zh-CN" sz="2400" dirty="0" err="1"/>
              <a:t>Shu</a:t>
            </a:r>
            <a:r>
              <a:rPr lang="en-US" altLang="zh-CN" sz="2400" dirty="0"/>
              <a:t> Fai Cheung, Kwok Leung, Colleen Ward and Frederick Leong (</a:t>
            </a:r>
            <a:r>
              <a:rPr lang="en-US" altLang="zh-CN" sz="2400" dirty="0" smtClean="0"/>
              <a:t>2003)</a:t>
            </a:r>
          </a:p>
          <a:p>
            <a:pPr lvl="1"/>
            <a:r>
              <a:rPr lang="en-US" altLang="zh-CN" sz="2400" dirty="0" smtClean="0"/>
              <a:t>Cheung</a:t>
            </a:r>
            <a:r>
              <a:rPr lang="en-US" altLang="zh-CN" sz="2400" dirty="0"/>
              <a:t>, Fanny M., </a:t>
            </a:r>
            <a:r>
              <a:rPr lang="en-US" altLang="zh-CN" sz="2400" dirty="0" err="1"/>
              <a:t>Shu</a:t>
            </a:r>
            <a:r>
              <a:rPr lang="en-US" altLang="zh-CN" sz="2400" dirty="0"/>
              <a:t> Fai Cheung, </a:t>
            </a:r>
            <a:r>
              <a:rPr lang="en-US" altLang="zh-CN" sz="2400" dirty="0" err="1"/>
              <a:t>Jianxin</a:t>
            </a:r>
            <a:r>
              <a:rPr lang="en-US" altLang="zh-CN" sz="2400" dirty="0"/>
              <a:t> Zhang, Kwok Leung, Frederick Leong and </a:t>
            </a:r>
            <a:r>
              <a:rPr lang="en-US" altLang="zh-CN" sz="2400" dirty="0" err="1"/>
              <a:t>Kuang</a:t>
            </a:r>
            <a:r>
              <a:rPr lang="en-US" altLang="zh-CN" sz="2400" dirty="0"/>
              <a:t> </a:t>
            </a:r>
            <a:r>
              <a:rPr lang="en-US" altLang="zh-CN" sz="2400" dirty="0" err="1"/>
              <a:t>Hui</a:t>
            </a:r>
            <a:r>
              <a:rPr lang="en-US" altLang="zh-CN" sz="2400" dirty="0"/>
              <a:t> </a:t>
            </a:r>
            <a:r>
              <a:rPr lang="en-US" altLang="zh-CN" sz="2400" dirty="0" err="1"/>
              <a:t>Yeh</a:t>
            </a:r>
            <a:r>
              <a:rPr lang="en-US" altLang="zh-CN" sz="2400" dirty="0"/>
              <a:t> (</a:t>
            </a:r>
            <a:r>
              <a:rPr lang="en-US" altLang="zh-CN" sz="2400" dirty="0" smtClean="0"/>
              <a:t>2008)</a:t>
            </a:r>
          </a:p>
          <a:p>
            <a:pPr lvl="1"/>
            <a:r>
              <a:rPr lang="en-US" altLang="zh-CN" sz="2400" dirty="0" smtClean="0"/>
              <a:t>Cheung</a:t>
            </a:r>
            <a:r>
              <a:rPr lang="en-US" altLang="zh-CN" sz="2400" dirty="0"/>
              <a:t>, Fanny M., Kwok Leung, </a:t>
            </a:r>
            <a:r>
              <a:rPr lang="en-US" altLang="zh-CN" sz="2400" dirty="0" err="1"/>
              <a:t>Jianxin</a:t>
            </a:r>
            <a:r>
              <a:rPr lang="en-US" altLang="zh-CN" sz="2400" dirty="0"/>
              <a:t> Zhang, </a:t>
            </a:r>
            <a:r>
              <a:rPr lang="en-US" altLang="zh-CN" sz="2400" dirty="0" err="1"/>
              <a:t>Hai-Fa</a:t>
            </a:r>
            <a:r>
              <a:rPr lang="en-US" altLang="zh-CN" sz="2400" dirty="0"/>
              <a:t> Sun, Yi-</a:t>
            </a:r>
            <a:r>
              <a:rPr lang="en-US" altLang="zh-CN" sz="2400" dirty="0" err="1"/>
              <a:t>Qun</a:t>
            </a:r>
            <a:r>
              <a:rPr lang="en-US" altLang="zh-CN" sz="2400" dirty="0"/>
              <a:t> </a:t>
            </a:r>
            <a:r>
              <a:rPr lang="en-US" altLang="zh-CN" sz="2400" dirty="0" err="1"/>
              <a:t>Gan</a:t>
            </a:r>
            <a:r>
              <a:rPr lang="en-US" altLang="zh-CN" sz="2400" dirty="0"/>
              <a:t>, Wei-Zhen Song, Dong </a:t>
            </a:r>
            <a:r>
              <a:rPr lang="en-US" altLang="zh-CN" sz="2400" dirty="0" err="1"/>
              <a:t>Xie</a:t>
            </a:r>
            <a:r>
              <a:rPr lang="en-US" altLang="zh-CN" sz="2400" dirty="0"/>
              <a:t> (</a:t>
            </a:r>
            <a:r>
              <a:rPr lang="en-US" altLang="zh-CN" sz="2400" dirty="0" smtClean="0"/>
              <a:t>2001)</a:t>
            </a:r>
            <a:endParaRPr lang="zh-CN" altLang="zh-CN" sz="2400" dirty="0"/>
          </a:p>
          <a:p>
            <a:pPr lvl="1"/>
            <a:r>
              <a:rPr lang="en-US" altLang="zh-CN" sz="2400" dirty="0"/>
              <a:t>Wang, Deng-</a:t>
            </a:r>
            <a:r>
              <a:rPr lang="en-US" altLang="zh-CN" sz="2400" dirty="0" err="1"/>
              <a:t>Feng</a:t>
            </a:r>
            <a:r>
              <a:rPr lang="en-US" altLang="zh-CN" sz="2400" dirty="0"/>
              <a:t> and Hong Cui (</a:t>
            </a:r>
            <a:r>
              <a:rPr lang="en-US" altLang="zh-CN" sz="2400" dirty="0" smtClean="0"/>
              <a:t>2007, in Chinese)</a:t>
            </a:r>
            <a:endParaRPr lang="zh-CN" altLang="zh-CN" sz="2400" i="1" dirty="0"/>
          </a:p>
          <a:p>
            <a:pPr lvl="1"/>
            <a:r>
              <a:rPr lang="en-US" altLang="zh-CN" sz="2400" dirty="0"/>
              <a:t>Wang, Deng-</a:t>
            </a:r>
            <a:r>
              <a:rPr lang="en-US" altLang="zh-CN" sz="2400" dirty="0" err="1"/>
              <a:t>Feng</a:t>
            </a:r>
            <a:r>
              <a:rPr lang="en-US" altLang="zh-CN" sz="2400" dirty="0"/>
              <a:t>, Hong Cui and Fan Zhou (</a:t>
            </a:r>
            <a:r>
              <a:rPr lang="en-US" altLang="zh-CN" sz="2400" dirty="0" smtClean="0"/>
              <a:t>2005)</a:t>
            </a:r>
            <a:endParaRPr lang="zh-CN" altLang="zh-CN" sz="2400" dirty="0"/>
          </a:p>
          <a:p>
            <a:pPr lvl="1"/>
            <a:r>
              <a:rPr lang="en-US" altLang="zh-CN" sz="2400" dirty="0"/>
              <a:t>Wang, Deng-</a:t>
            </a:r>
            <a:r>
              <a:rPr lang="en-US" altLang="zh-CN" sz="2400" dirty="0" err="1"/>
              <a:t>Feng</a:t>
            </a:r>
            <a:r>
              <a:rPr lang="en-US" altLang="zh-CN" sz="2400" dirty="0"/>
              <a:t> Fang Lin and </a:t>
            </a:r>
            <a:r>
              <a:rPr lang="en-US" altLang="zh-CN" sz="2400" dirty="0" err="1"/>
              <a:t>Zuo</a:t>
            </a:r>
            <a:r>
              <a:rPr lang="en-US" altLang="zh-CN" sz="2400" dirty="0"/>
              <a:t> </a:t>
            </a:r>
            <a:r>
              <a:rPr lang="en-US" altLang="zh-CN" sz="2400" dirty="0" err="1"/>
              <a:t>Yantao</a:t>
            </a:r>
            <a:r>
              <a:rPr lang="en-US" altLang="zh-CN" sz="2400" dirty="0"/>
              <a:t> (</a:t>
            </a:r>
            <a:r>
              <a:rPr lang="en-US" altLang="zh-CN" sz="2400" dirty="0" smtClean="0"/>
              <a:t>1995, in </a:t>
            </a:r>
            <a:r>
              <a:rPr lang="en-US" altLang="zh-CN" sz="2400" dirty="0"/>
              <a:t>Chinese).</a:t>
            </a:r>
            <a:endParaRPr lang="zh-CN" altLang="zh-CN" sz="2400" dirty="0"/>
          </a:p>
          <a:p>
            <a:pPr lvl="1"/>
            <a:r>
              <a:rPr lang="en-US" altLang="zh-CN" sz="2400" dirty="0" smtClean="0"/>
              <a:t>Zhou</a:t>
            </a:r>
            <a:r>
              <a:rPr lang="en-US" altLang="zh-CN" sz="2400" dirty="0"/>
              <a:t>, </a:t>
            </a:r>
            <a:r>
              <a:rPr lang="en-US" altLang="zh-CN" sz="2400" dirty="0" err="1"/>
              <a:t>Xinyue</a:t>
            </a:r>
            <a:r>
              <a:rPr lang="en-US" altLang="zh-CN" sz="2400" dirty="0"/>
              <a:t>, Gerard Saucier, </a:t>
            </a:r>
            <a:r>
              <a:rPr lang="en-US" altLang="zh-CN" sz="2400" dirty="0" err="1"/>
              <a:t>Dingguo</a:t>
            </a:r>
            <a:r>
              <a:rPr lang="en-US" altLang="zh-CN" sz="2400" dirty="0"/>
              <a:t> </a:t>
            </a:r>
            <a:r>
              <a:rPr lang="en-US" altLang="zh-CN" sz="2400" dirty="0" err="1"/>
              <a:t>Gao</a:t>
            </a:r>
            <a:r>
              <a:rPr lang="en-US" altLang="zh-CN" sz="2400" dirty="0"/>
              <a:t>, and Jing Liu (</a:t>
            </a:r>
            <a:r>
              <a:rPr lang="en-US" altLang="zh-CN" sz="2400" dirty="0" smtClean="0"/>
              <a:t>2009)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9517311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460</TotalTime>
  <Words>1121</Words>
  <Application>Microsoft Office PowerPoint</Application>
  <PresentationFormat>On-screen Show (4:3)</PresentationFormat>
  <Paragraphs>130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主题​​</vt:lpstr>
      <vt:lpstr>Chinese Personality Factors  – A Brief Introduction</vt:lpstr>
      <vt:lpstr>Some Background</vt:lpstr>
      <vt:lpstr>PowerPoint Presentation</vt:lpstr>
      <vt:lpstr>PowerPoint Presentation</vt:lpstr>
      <vt:lpstr>PowerPoint Presentation</vt:lpstr>
      <vt:lpstr>Do traditional virtues still matter?</vt:lpstr>
      <vt:lpstr>2. Traditional Chinese Morality Traits: </vt:lpstr>
      <vt:lpstr>Big Five</vt:lpstr>
      <vt:lpstr>Q1: Chinese Personality Factor Structure</vt:lpstr>
      <vt:lpstr>Q1:  Chinese Personality Factor Structure</vt:lpstr>
      <vt:lpstr>Q1:  Why are they different?</vt:lpstr>
      <vt:lpstr>Q1: The Seven Factor Model by Zhou et al. (2009)</vt:lpstr>
      <vt:lpstr>Q1: Chinese Big Seven vs. (Western) Big Five</vt:lpstr>
      <vt:lpstr>Q1: Chinese Big Seven vs. (Western) Big Five</vt:lpstr>
      <vt:lpstr>Q2:  Do traditional virtues still matter in describing modern Chinese personality?</vt:lpstr>
      <vt:lpstr>Q2-1: Do the traditional Chinese virtues even describe personality of historic Chinese?</vt:lpstr>
      <vt:lpstr>Q2-1: Do the traditional Chinese virtues even describe personality of historic Chinese?</vt:lpstr>
      <vt:lpstr>Q2-2: Do traditional virtues still matter?</vt:lpstr>
      <vt:lpstr>What about Q3?</vt:lpstr>
      <vt:lpstr>Tentative Idea for Q3: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Chinese Personality Factors  – A Short Introduction</dc:title>
  <dc:creator>vernon</dc:creator>
  <cp:lastModifiedBy>beijing</cp:lastModifiedBy>
  <cp:revision>68</cp:revision>
  <cp:lastPrinted>2012-10-19T06:50:52Z</cp:lastPrinted>
  <dcterms:created xsi:type="dcterms:W3CDTF">2012-10-19T00:29:39Z</dcterms:created>
  <dcterms:modified xsi:type="dcterms:W3CDTF">2012-10-20T00:06:14Z</dcterms:modified>
</cp:coreProperties>
</file>