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63" r:id="rId3"/>
    <p:sldId id="267" r:id="rId4"/>
    <p:sldId id="260" r:id="rId5"/>
    <p:sldId id="259" r:id="rId6"/>
    <p:sldId id="262" r:id="rId7"/>
    <p:sldId id="258" r:id="rId8"/>
    <p:sldId id="261" r:id="rId9"/>
    <p:sldId id="269" r:id="rId10"/>
    <p:sldId id="264" r:id="rId11"/>
    <p:sldId id="265" r:id="rId12"/>
    <p:sldId id="270" r:id="rId13"/>
    <p:sldId id="268" r:id="rId14"/>
    <p:sldId id="266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9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28C8A7-4871-EB40-91D7-F6E34B79B83D}" type="datetimeFigureOut">
              <a:rPr lang="en-US" smtClean="0"/>
              <a:t>4/18/14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689F53-8C3D-F54D-8A3D-4F32FABB48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62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Should we believe GWAS results?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89F53-8C3D-F54D-8A3D-4F32FABB48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12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Should we produce GWAS</a:t>
            </a:r>
            <a:r>
              <a:rPr lang="en-US" baseline="0" dirty="0" smtClean="0"/>
              <a:t> results?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89F53-8C3D-F54D-8A3D-4F32FABB48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9916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Are GWAS hits “enough”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689F53-8C3D-F54D-8A3D-4F32FABB48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16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685800"/>
            <a:ext cx="8610600" cy="2057400"/>
          </a:xfrm>
        </p:spPr>
        <p:txBody>
          <a:bodyPr/>
          <a:lstStyle>
            <a:lvl1pPr algn="ctr">
              <a:defRPr sz="4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657600"/>
            <a:ext cx="6858000" cy="23622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3"/>
          </p:nvPr>
        </p:nvSpPr>
        <p:spPr>
          <a:xfrm>
            <a:off x="59436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524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6E20EBA-1BEC-4796-AB58-D445512DE118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6" name="Group 6"/>
          <p:cNvGrpSpPr>
            <a:grpSpLocks/>
          </p:cNvGrpSpPr>
          <p:nvPr/>
        </p:nvGrpSpPr>
        <p:grpSpPr bwMode="auto">
          <a:xfrm>
            <a:off x="228600" y="3124200"/>
            <a:ext cx="8610600" cy="201613"/>
            <a:chOff x="144" y="1680"/>
            <a:chExt cx="5424" cy="144"/>
          </a:xfrm>
        </p:grpSpPr>
        <p:sp>
          <p:nvSpPr>
            <p:cNvPr id="5127" name="Rectangle 7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Rectangle 8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rgbClr val="9933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rgbClr val="80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978408"/>
            <a:ext cx="990600" cy="15701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EC3B66C-E6BB-467C-99E6-C2EC0856851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326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9104D6A-AD6E-45AB-A912-0F6AF5F614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226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27B9FA-26FE-41DF-BA80-2E083308C1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593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EDEC81-97FD-4698-B7FD-55F9A1197B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05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3921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3921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01EBFD-DADA-42E4-B605-E833BCA4EE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192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D0F7A8-B40A-4F43-ADBE-985CFB7DDBD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456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6F6FB07-5744-4279-8229-250BD760A4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477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31F33FA-CF60-4C01-B754-ADB5872239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3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8F2AE1B-39FE-4E8D-92FE-85922E3F74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00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31652AA-D1D9-4185-AA79-2F3E87F6FC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04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209800"/>
            <a:ext cx="8229600" cy="392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800000"/>
                </a:solidFill>
                <a:latin typeface="+mn-lt"/>
              </a:defRPr>
            </a:lvl1pPr>
          </a:lstStyle>
          <a:p>
            <a:r>
              <a:rPr lang="en-US"/>
              <a:t>Robert M. La Follette School of Public Affairs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048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+mn-lt"/>
              </a:defRPr>
            </a:lvl1pPr>
          </a:lstStyle>
          <a:p>
            <a:fld id="{49806C0C-FBE4-4937-BFFA-021265548D6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rgbClr val="99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99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anose="02020603050405020304" pitchFamily="18" charset="0"/>
            </a:endParaRP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Univers 55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Univers 55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Univers 55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Univers 55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Univers 55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Univers 55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Univers 55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rgbClr val="800000"/>
          </a:solidFill>
          <a:latin typeface="Univers 55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800000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Robert M. La Follette School of Public Affairs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GWAS Panel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3657600"/>
            <a:ext cx="6858000" cy="2590800"/>
          </a:xfrm>
        </p:spPr>
        <p:txBody>
          <a:bodyPr/>
          <a:lstStyle/>
          <a:p>
            <a:r>
              <a:rPr lang="en-US" dirty="0" smtClean="0"/>
              <a:t>Jason Fletcher</a:t>
            </a:r>
          </a:p>
          <a:p>
            <a:r>
              <a:rPr lang="en-US" dirty="0" smtClean="0"/>
              <a:t>Associate Professor</a:t>
            </a:r>
          </a:p>
          <a:p>
            <a:r>
              <a:rPr lang="en-US" dirty="0" smtClean="0"/>
              <a:t>Public Affairs, Sociology, and </a:t>
            </a:r>
          </a:p>
          <a:p>
            <a:r>
              <a:rPr lang="en-US" dirty="0" smtClean="0"/>
              <a:t>Applied Economics</a:t>
            </a:r>
          </a:p>
          <a:p>
            <a:r>
              <a:rPr lang="en-US" dirty="0" smtClean="0"/>
              <a:t>University of Wisconsin-Madison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Construct (basic) genetic score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r>
              <a:rPr lang="en-US" dirty="0"/>
              <a:t>Main effects of each additional protective allele (GG/CHRNA6, CC/CHRNA3)</a:t>
            </a:r>
          </a:p>
          <a:p>
            <a:pPr lvl="1"/>
            <a:r>
              <a:rPr lang="en-US" dirty="0"/>
              <a:t>Zero score:  30% smoking likelihood</a:t>
            </a:r>
          </a:p>
          <a:p>
            <a:pPr lvl="1"/>
            <a:r>
              <a:rPr lang="en-US" dirty="0"/>
              <a:t>1 score:  24% smoking likelihood</a:t>
            </a:r>
          </a:p>
          <a:p>
            <a:pPr lvl="1"/>
            <a:r>
              <a:rPr lang="en-US" dirty="0"/>
              <a:t>2 score: 21% smoking likelihood</a:t>
            </a:r>
          </a:p>
          <a:p>
            <a:r>
              <a:rPr lang="en-US" dirty="0" err="1" smtClean="0"/>
              <a:t>GxE</a:t>
            </a:r>
            <a:r>
              <a:rPr lang="en-US" dirty="0" smtClean="0"/>
              <a:t> Finding:</a:t>
            </a:r>
            <a:endParaRPr lang="en-US" dirty="0"/>
          </a:p>
          <a:p>
            <a:pPr lvl="1"/>
            <a:r>
              <a:rPr lang="en-US" dirty="0"/>
              <a:t>No evidence of interaction with the environmental </a:t>
            </a:r>
            <a:r>
              <a:rPr lang="en-US" dirty="0" smtClean="0"/>
              <a:t>exposure (i.e. no </a:t>
            </a:r>
            <a:r>
              <a:rPr lang="en-US" dirty="0" err="1" smtClean="0"/>
              <a:t>GxE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19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However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6925"/>
          </a:xfrm>
        </p:spPr>
        <p:txBody>
          <a:bodyPr/>
          <a:lstStyle/>
          <a:p>
            <a:r>
              <a:rPr lang="en-US" sz="2400" dirty="0" smtClean="0"/>
              <a:t>Individually, the SNPs show strong </a:t>
            </a:r>
            <a:r>
              <a:rPr lang="en-US" sz="2400" dirty="0" smtClean="0"/>
              <a:t>interactions with taxation levels</a:t>
            </a:r>
            <a:endParaRPr lang="en-US" sz="2400" dirty="0" smtClean="0"/>
          </a:p>
          <a:p>
            <a:pPr lvl="1"/>
            <a:r>
              <a:rPr lang="en-US" sz="2000" dirty="0" smtClean="0"/>
              <a:t>In opposite directions;  consistent with what is known about potential mechanisms of the different genes</a:t>
            </a:r>
          </a:p>
          <a:p>
            <a:pPr lvl="2"/>
            <a:r>
              <a:rPr lang="en-US" sz="1800" dirty="0" smtClean="0"/>
              <a:t>CHRNA6—dopamine response to nicotinic exposure</a:t>
            </a:r>
          </a:p>
          <a:p>
            <a:pPr lvl="2"/>
            <a:r>
              <a:rPr lang="en-US" sz="1800" dirty="0" smtClean="0"/>
              <a:t>CHRNA3—a “brake signal” in our brain to stop nicotine exposure</a:t>
            </a:r>
          </a:p>
          <a:p>
            <a:pPr lvl="1"/>
            <a:r>
              <a:rPr lang="en-US" sz="2000" dirty="0" smtClean="0"/>
              <a:t>Suggests policies and genetic factors can be “substitutes” or “complements”</a:t>
            </a:r>
          </a:p>
          <a:p>
            <a:pPr lvl="1"/>
            <a:endParaRPr lang="en-US" sz="2000" dirty="0" smtClean="0"/>
          </a:p>
          <a:p>
            <a:r>
              <a:rPr lang="en-US" sz="2400" b="1" u="sng" dirty="0" smtClean="0"/>
              <a:t>Key</a:t>
            </a:r>
            <a:r>
              <a:rPr lang="en-US" sz="2400" dirty="0" smtClean="0"/>
              <a:t>: We usually know very little about functioning of top SNP hits, much less genetic scores based on all SNPs</a:t>
            </a:r>
          </a:p>
          <a:p>
            <a:endParaRPr lang="en-US" sz="2400" dirty="0"/>
          </a:p>
          <a:p>
            <a:r>
              <a:rPr lang="en-US" sz="2400" dirty="0" smtClean="0"/>
              <a:t>Result:  False negatives in </a:t>
            </a:r>
            <a:r>
              <a:rPr lang="en-US" sz="2400" dirty="0" err="1" smtClean="0"/>
              <a:t>GxE</a:t>
            </a:r>
            <a:r>
              <a:rPr lang="en-US" sz="2400" dirty="0" smtClean="0"/>
              <a:t> analysis</a:t>
            </a:r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73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GWAS</a:t>
            </a:r>
          </a:p>
          <a:p>
            <a:pPr lvl="1"/>
            <a:r>
              <a:rPr lang="en-US" dirty="0" smtClean="0"/>
              <a:t>Believe results?</a:t>
            </a:r>
            <a:endParaRPr lang="en-US" dirty="0"/>
          </a:p>
          <a:p>
            <a:pPr lvl="1"/>
            <a:r>
              <a:rPr lang="en-US" dirty="0" smtClean="0"/>
              <a:t>Produce new results on social </a:t>
            </a:r>
            <a:r>
              <a:rPr lang="en-US" smtClean="0"/>
              <a:t>science outcomes?</a:t>
            </a:r>
            <a:endParaRPr lang="en-US" dirty="0" smtClean="0"/>
          </a:p>
          <a:p>
            <a:pPr lvl="1"/>
            <a:r>
              <a:rPr lang="en-US" dirty="0" smtClean="0"/>
              <a:t>Use results in social science work?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038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445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Imperialism</a:t>
            </a:r>
          </a:p>
          <a:p>
            <a:r>
              <a:rPr lang="en-US" dirty="0" smtClean="0"/>
              <a:t>Comparative advantage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789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Consumer of GWAS, not a producer</a:t>
            </a:r>
          </a:p>
          <a:p>
            <a:r>
              <a:rPr lang="en-US" dirty="0" smtClean="0"/>
              <a:t>I think the </a:t>
            </a:r>
            <a:r>
              <a:rPr lang="en-US" i="1" dirty="0" smtClean="0"/>
              <a:t>Science</a:t>
            </a:r>
            <a:r>
              <a:rPr lang="en-US" dirty="0" smtClean="0"/>
              <a:t> GWAS on educational attainment was excellent and important</a:t>
            </a:r>
          </a:p>
          <a:p>
            <a:endParaRPr lang="en-US" dirty="0"/>
          </a:p>
          <a:p>
            <a:r>
              <a:rPr lang="en-US" dirty="0" smtClean="0"/>
              <a:t>Main interest is using results from GWAS for </a:t>
            </a:r>
            <a:r>
              <a:rPr lang="en-US" dirty="0" err="1" smtClean="0"/>
              <a:t>GxE</a:t>
            </a:r>
            <a:r>
              <a:rPr lang="en-US" dirty="0" smtClean="0"/>
              <a:t> analysis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243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Opinions/discussion 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83125"/>
          </a:xfrm>
        </p:spPr>
        <p:txBody>
          <a:bodyPr/>
          <a:lstStyle/>
          <a:p>
            <a:r>
              <a:rPr lang="en-US" sz="3200" dirty="0"/>
              <a:t>Should </a:t>
            </a:r>
            <a:r>
              <a:rPr lang="en-US" sz="3200" dirty="0" smtClean="0"/>
              <a:t>we (social scientists):</a:t>
            </a:r>
            <a:endParaRPr lang="en-US" sz="3200" dirty="0" smtClean="0"/>
          </a:p>
          <a:p>
            <a:endParaRPr lang="en-US" sz="3200" dirty="0"/>
          </a:p>
          <a:p>
            <a:pPr lvl="1"/>
            <a:r>
              <a:rPr lang="en-US" sz="2800" dirty="0" smtClean="0"/>
              <a:t>Believe GWAS results?</a:t>
            </a:r>
          </a:p>
          <a:p>
            <a:pPr lvl="1"/>
            <a:r>
              <a:rPr lang="en-US" sz="2800" dirty="0" smtClean="0"/>
              <a:t>Produce GWAS results?</a:t>
            </a:r>
          </a:p>
          <a:p>
            <a:pPr lvl="1"/>
            <a:r>
              <a:rPr lang="en-US" sz="2800" dirty="0" smtClean="0"/>
              <a:t>Use GWAS results?</a:t>
            </a:r>
          </a:p>
          <a:p>
            <a:endParaRPr lang="en-US" sz="3200" dirty="0"/>
          </a:p>
          <a:p>
            <a:r>
              <a:rPr lang="en-US" sz="3200" dirty="0" smtClean="0"/>
              <a:t>Are GWAS results a first step or a final step?</a:t>
            </a: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821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686800" cy="1139825"/>
          </a:xfrm>
        </p:spPr>
        <p:txBody>
          <a:bodyPr/>
          <a:lstStyle/>
          <a:p>
            <a:r>
              <a:rPr lang="en-US" sz="4000" dirty="0" smtClean="0"/>
              <a:t>GWAS methods: Some key aspects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r>
              <a:rPr lang="en-US" sz="2400" dirty="0" smtClean="0"/>
              <a:t>Fishing</a:t>
            </a:r>
          </a:p>
          <a:p>
            <a:pPr lvl="1"/>
            <a:r>
              <a:rPr lang="en-US" sz="2000" dirty="0" smtClean="0"/>
              <a:t>Many tests, focus on small p-values</a:t>
            </a:r>
          </a:p>
          <a:p>
            <a:r>
              <a:rPr lang="en-US" sz="2400" dirty="0" smtClean="0"/>
              <a:t>Amass large datasets to find small effect sizes</a:t>
            </a:r>
          </a:p>
          <a:p>
            <a:r>
              <a:rPr lang="en-US" sz="2400" dirty="0" smtClean="0"/>
              <a:t>Focus on main effects</a:t>
            </a:r>
          </a:p>
          <a:p>
            <a:pPr lvl="1"/>
            <a:r>
              <a:rPr lang="en-US" sz="2000" dirty="0" smtClean="0"/>
              <a:t>No </a:t>
            </a:r>
            <a:r>
              <a:rPr lang="en-US" sz="2000" dirty="0" err="1" smtClean="0"/>
              <a:t>GxG</a:t>
            </a:r>
            <a:r>
              <a:rPr lang="en-US" sz="2000" dirty="0" smtClean="0"/>
              <a:t> interactions;  No </a:t>
            </a:r>
            <a:r>
              <a:rPr lang="en-US" sz="2000" dirty="0" err="1" smtClean="0"/>
              <a:t>GxE</a:t>
            </a:r>
            <a:r>
              <a:rPr lang="en-US" sz="2000" dirty="0" smtClean="0"/>
              <a:t> interactions</a:t>
            </a:r>
          </a:p>
          <a:p>
            <a:r>
              <a:rPr lang="en-US" sz="2400" dirty="0" smtClean="0"/>
              <a:t>Causality</a:t>
            </a:r>
          </a:p>
          <a:p>
            <a:pPr lvl="1"/>
            <a:r>
              <a:rPr lang="en-US" sz="2000" dirty="0" smtClean="0"/>
              <a:t>Temporality</a:t>
            </a:r>
          </a:p>
          <a:p>
            <a:pPr lvl="1"/>
            <a:r>
              <a:rPr lang="en-US" sz="2000" dirty="0" smtClean="0"/>
              <a:t>Controls (</a:t>
            </a:r>
            <a:r>
              <a:rPr lang="en-US" sz="2000" dirty="0" err="1" smtClean="0"/>
              <a:t>esp</a:t>
            </a:r>
            <a:r>
              <a:rPr lang="en-US" sz="2000" dirty="0" smtClean="0"/>
              <a:t> for population stratification/confounding)</a:t>
            </a:r>
          </a:p>
          <a:p>
            <a:pPr lvl="1"/>
            <a:r>
              <a:rPr lang="en-US" sz="2000" dirty="0" smtClean="0"/>
              <a:t>Replication</a:t>
            </a:r>
          </a:p>
          <a:p>
            <a:endParaRPr lang="en-US" sz="2400" dirty="0" smtClean="0"/>
          </a:p>
          <a:p>
            <a:r>
              <a:rPr lang="en-US" sz="2400" dirty="0"/>
              <a:t>T</a:t>
            </a:r>
            <a:r>
              <a:rPr lang="en-US" sz="2400" dirty="0" smtClean="0"/>
              <a:t>he limited degree of overlap with (good) social science methods of inquiry is striking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84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Should additional social scientists be involved in GWAS?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/>
          <a:lstStyle/>
          <a:p>
            <a:r>
              <a:rPr lang="en-US" sz="2400" dirty="0" smtClean="0"/>
              <a:t>Does the structure of the </a:t>
            </a:r>
            <a:r>
              <a:rPr lang="en-US" sz="2400" dirty="0"/>
              <a:t>e</a:t>
            </a:r>
            <a:r>
              <a:rPr lang="en-US" sz="2400" dirty="0" smtClean="0"/>
              <a:t>nterprise suggest a natural monopoly?</a:t>
            </a:r>
          </a:p>
          <a:p>
            <a:pPr lvl="1"/>
            <a:r>
              <a:rPr lang="en-US" sz="2000" dirty="0" smtClean="0"/>
              <a:t>Large fixed costs, limited methodological or theoretical innovation from social science</a:t>
            </a:r>
          </a:p>
          <a:p>
            <a:pPr lvl="1"/>
            <a:r>
              <a:rPr lang="en-US" sz="2000" dirty="0" smtClean="0"/>
              <a:t>Do we need a </a:t>
            </a:r>
            <a:r>
              <a:rPr lang="en-US" sz="2000" i="1" dirty="0" smtClean="0"/>
              <a:t>second</a:t>
            </a:r>
            <a:r>
              <a:rPr lang="en-US" sz="2000" dirty="0" smtClean="0"/>
              <a:t> social science genetic association consortium? </a:t>
            </a:r>
          </a:p>
          <a:p>
            <a:r>
              <a:rPr lang="en-US" sz="2400" dirty="0" smtClean="0"/>
              <a:t>What is the value added by social scientists to the enterprise?</a:t>
            </a:r>
          </a:p>
          <a:p>
            <a:pPr lvl="1"/>
            <a:r>
              <a:rPr lang="en-US" sz="2000" dirty="0" smtClean="0"/>
              <a:t>Phenotype selection</a:t>
            </a:r>
          </a:p>
          <a:p>
            <a:pPr lvl="1"/>
            <a:r>
              <a:rPr lang="en-US" sz="2000" dirty="0" smtClean="0"/>
              <a:t>(Some) statistical suggestions</a:t>
            </a:r>
          </a:p>
          <a:p>
            <a:pPr lvl="1"/>
            <a:r>
              <a:rPr lang="en-US" sz="2000" dirty="0" smtClean="0"/>
              <a:t>?</a:t>
            </a:r>
          </a:p>
          <a:p>
            <a:pPr lvl="1"/>
            <a:r>
              <a:rPr lang="en-US" sz="2000" dirty="0" smtClean="0"/>
              <a:t>Does GWAS use any of our comparative advantages?</a:t>
            </a:r>
          </a:p>
          <a:p>
            <a:pPr lvl="2"/>
            <a:r>
              <a:rPr lang="en-US" sz="1600" dirty="0" smtClean="0"/>
              <a:t>Could it?</a:t>
            </a:r>
            <a:endParaRPr lang="en-US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47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Should social scientists care about genetic discovery through GWAS?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686800" cy="4378325"/>
          </a:xfrm>
        </p:spPr>
        <p:txBody>
          <a:bodyPr/>
          <a:lstStyle/>
          <a:p>
            <a:r>
              <a:rPr lang="en-US" dirty="0" smtClean="0"/>
              <a:t>How should we use GWAS findings?</a:t>
            </a:r>
          </a:p>
          <a:p>
            <a:pPr lvl="1"/>
            <a:r>
              <a:rPr lang="en-US" dirty="0" smtClean="0"/>
              <a:t>Measuring latent variables</a:t>
            </a:r>
          </a:p>
          <a:p>
            <a:pPr lvl="1"/>
            <a:r>
              <a:rPr lang="en-US" dirty="0" smtClean="0"/>
              <a:t>Attempts at providing upper bounds of genetic effects (?)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Use in </a:t>
            </a:r>
            <a:r>
              <a:rPr lang="en-US" dirty="0" err="1" smtClean="0"/>
              <a:t>GxE</a:t>
            </a:r>
            <a:r>
              <a:rPr lang="en-US" dirty="0" smtClean="0"/>
              <a:t> analysis to examine heterogeneity of effects of social science interest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637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GWAS hits;  next steps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noFill/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Animal/mechanistic models</a:t>
            </a:r>
          </a:p>
          <a:p>
            <a:r>
              <a:rPr lang="en-US" dirty="0" smtClean="0"/>
              <a:t>Narrow down to candidate genes/loci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Can we contribute anything here?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Genetic Risk Score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221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39825"/>
          </a:xfrm>
        </p:spPr>
        <p:txBody>
          <a:bodyPr/>
          <a:lstStyle/>
          <a:p>
            <a:r>
              <a:rPr lang="en-US" sz="4000" dirty="0" smtClean="0"/>
              <a:t>Cautionary tale about genetic risk scores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54525"/>
          </a:xfrm>
        </p:spPr>
        <p:txBody>
          <a:bodyPr/>
          <a:lstStyle/>
          <a:p>
            <a:r>
              <a:rPr lang="en-US" dirty="0" smtClean="0"/>
              <a:t>Context:</a:t>
            </a:r>
          </a:p>
          <a:p>
            <a:r>
              <a:rPr lang="en-US" dirty="0" smtClean="0"/>
              <a:t>Question:  do genetic factors moderate the effect of tobacco taxes on tobacco use? (</a:t>
            </a:r>
            <a:r>
              <a:rPr lang="en-US" dirty="0" err="1" smtClean="0"/>
              <a:t>GxE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NHANES data (1990-1994)</a:t>
            </a:r>
          </a:p>
          <a:p>
            <a:r>
              <a:rPr lang="en-US" dirty="0" smtClean="0"/>
              <a:t>Phenotype:  tobacco use</a:t>
            </a:r>
          </a:p>
          <a:p>
            <a:r>
              <a:rPr lang="en-US" dirty="0" smtClean="0"/>
              <a:t>Genotype:  two nicotinic receptor genes (CHRNA3, CHRNA6);  two SNPs</a:t>
            </a:r>
          </a:p>
          <a:p>
            <a:r>
              <a:rPr lang="en-US" dirty="0" smtClean="0"/>
              <a:t>“Environment”:  State level tobacco taxation levels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482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Robert M. La Follette School of Public Affairs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2400"/>
            <a:ext cx="9144000" cy="6276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476881"/>
      </p:ext>
    </p:extLst>
  </p:cSld>
  <p:clrMapOvr>
    <a:masterClrMapping/>
  </p:clrMapOvr>
</p:sld>
</file>

<file path=ppt/theme/theme1.xml><?xml version="1.0" encoding="utf-8"?>
<a:theme xmlns:a="http://schemas.openxmlformats.org/drawingml/2006/main" name="La Follette Template-UWlogo">
  <a:themeElements>
    <a:clrScheme name="La Follette Template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a Follette Template">
      <a:majorFont>
        <a:latin typeface="Univers 55"/>
        <a:ea typeface=""/>
        <a:cs typeface=""/>
      </a:majorFont>
      <a:minorFont>
        <a:latin typeface="NewAster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anose="020B0604030504040204" pitchFamily="34" charset="0"/>
          </a:defRPr>
        </a:defPPr>
      </a:lstStyle>
    </a:lnDef>
  </a:objectDefaults>
  <a:extraClrSchemeLst>
    <a:extraClrScheme>
      <a:clrScheme name="La Follette Template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 Follette Template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 Follette Template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 Follette Template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 Follette Template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 Follette Template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 Follette Template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 Follette Template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La Follette Template-UWlogo.potx" id="{47755894-6B85-43BF-90E6-2C036F4F43B9}" vid="{50B5B837-8B12-44FD-AB44-77A1B56EFE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 Follette Template-UWlogo.potx</Template>
  <TotalTime>542</TotalTime>
  <Words>672</Words>
  <Application>Microsoft Macintosh PowerPoint</Application>
  <PresentationFormat>On-screen Show (4:3)</PresentationFormat>
  <Paragraphs>107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La Follette Template-UWlogo</vt:lpstr>
      <vt:lpstr>GWAS Panel</vt:lpstr>
      <vt:lpstr>Background</vt:lpstr>
      <vt:lpstr>Opinions/discussion on:</vt:lpstr>
      <vt:lpstr>GWAS methods: Some key aspects</vt:lpstr>
      <vt:lpstr>Should additional social scientists be involved in GWAS?</vt:lpstr>
      <vt:lpstr>Should social scientists care about genetic discovery through GWAS?</vt:lpstr>
      <vt:lpstr>GWAS hits;  next steps</vt:lpstr>
      <vt:lpstr>Cautionary tale about genetic risk scores</vt:lpstr>
      <vt:lpstr>PowerPoint Presentation</vt:lpstr>
      <vt:lpstr>Construct (basic) genetic score</vt:lpstr>
      <vt:lpstr>However</vt:lpstr>
      <vt:lpstr>Discussion</vt:lpstr>
      <vt:lpstr>PowerPoint Presentation</vt:lpstr>
      <vt:lpstr>PowerPoint Presentation</vt:lpstr>
    </vt:vector>
  </TitlesOfParts>
  <Company>La Follette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lambert</dc:creator>
  <cp:lastModifiedBy>Jason  Fletcher</cp:lastModifiedBy>
  <cp:revision>46</cp:revision>
  <dcterms:created xsi:type="dcterms:W3CDTF">2006-10-31T19:51:11Z</dcterms:created>
  <dcterms:modified xsi:type="dcterms:W3CDTF">2014-04-18T12:39:04Z</dcterms:modified>
</cp:coreProperties>
</file>