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1" r:id="rId16"/>
    <p:sldId id="270" r:id="rId17"/>
    <p:sldId id="275" r:id="rId18"/>
    <p:sldId id="276" r:id="rId19"/>
    <p:sldId id="277" r:id="rId20"/>
    <p:sldId id="278" r:id="rId21"/>
    <p:sldId id="280" r:id="rId22"/>
    <p:sldId id="279" r:id="rId23"/>
    <p:sldId id="282" r:id="rId24"/>
    <p:sldId id="284" r:id="rId25"/>
    <p:sldId id="274" r:id="rId26"/>
    <p:sldId id="281" r:id="rId27"/>
    <p:sldId id="283" r:id="rId28"/>
    <p:sldId id="285" r:id="rId29"/>
    <p:sldId id="286" r:id="rId30"/>
    <p:sldId id="272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98" autoAdjust="0"/>
    <p:restoredTop sz="94660"/>
  </p:normalViewPr>
  <p:slideViewPr>
    <p:cSldViewPr>
      <p:cViewPr>
        <p:scale>
          <a:sx n="125" d="100"/>
          <a:sy n="125" d="100"/>
        </p:scale>
        <p:origin x="-145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Total Federal Direct and Guaranteed Student Loans 1998 to 2010</a:t>
            </a:r>
          </a:p>
          <a:p>
            <a:pPr>
              <a:defRPr/>
            </a:pPr>
            <a:r>
              <a:rPr lang="en-US"/>
              <a:t>($ billions)</a:t>
            </a:r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2"/>
          <c:order val="0"/>
          <c:tx>
            <c:strRef>
              <c:f>'Combined categorical'!$A$71</c:f>
              <c:strCache>
                <c:ptCount val="1"/>
                <c:pt idx="0">
                  <c:v>Education</c:v>
                </c:pt>
              </c:strCache>
            </c:strRef>
          </c:tx>
          <c:invertIfNegative val="0"/>
          <c:cat>
            <c:numRef>
              <c:f>'Combined categorical'!$B$69:$N$69</c:f>
              <c:numCache>
                <c:formatCode>General</c:formatCode>
                <c:ptCount val="13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</c:numCache>
            </c:numRef>
          </c:cat>
          <c:val>
            <c:numRef>
              <c:f>'Combined categorical'!$B$71:$N$71</c:f>
              <c:numCache>
                <c:formatCode>General</c:formatCode>
                <c:ptCount val="13"/>
                <c:pt idx="0">
                  <c:v>150</c:v>
                </c:pt>
                <c:pt idx="1">
                  <c:v>192</c:v>
                </c:pt>
                <c:pt idx="2">
                  <c:v>224</c:v>
                </c:pt>
                <c:pt idx="3">
                  <c:v>249</c:v>
                </c:pt>
                <c:pt idx="4">
                  <c:v>281</c:v>
                </c:pt>
                <c:pt idx="5">
                  <c:v>315</c:v>
                </c:pt>
                <c:pt idx="6">
                  <c:v>352</c:v>
                </c:pt>
                <c:pt idx="7">
                  <c:v>402</c:v>
                </c:pt>
                <c:pt idx="8">
                  <c:v>441</c:v>
                </c:pt>
                <c:pt idx="9">
                  <c:v>487</c:v>
                </c:pt>
                <c:pt idx="10">
                  <c:v>563</c:v>
                </c:pt>
                <c:pt idx="11">
                  <c:v>636</c:v>
                </c:pt>
                <c:pt idx="12">
                  <c:v>644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overlap val="100"/>
        <c:axId val="47357952"/>
        <c:axId val="47359488"/>
      </c:barChart>
      <c:catAx>
        <c:axId val="4735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7359488"/>
        <c:crosses val="autoZero"/>
        <c:auto val="1"/>
        <c:lblAlgn val="ctr"/>
        <c:lblOffset val="100"/>
        <c:noMultiLvlLbl val="0"/>
      </c:catAx>
      <c:valAx>
        <c:axId val="4735948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aseline="0"/>
            </a:pPr>
            <a:endParaRPr lang="en-US"/>
          </a:p>
        </c:txPr>
        <c:crossAx val="473579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200" baseline="0">
          <a:latin typeface="Times New Roman" pitchFamily="18" charset="0"/>
        </a:defRPr>
      </a:pPr>
      <a:endParaRPr lang="en-US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92058-1A2C-42B8-8872-F5C0AD8B29E1}" type="datetimeFigureOut">
              <a:rPr lang="en-US" smtClean="0"/>
              <a:t>8/2/2013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6B4140-E2DA-4203-B862-BA8313CB34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845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85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34852" indent="-282635" defTabSz="91385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30541" indent="-226108" defTabSz="91385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582758" indent="-226108" defTabSz="91385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34974" indent="-226108" defTabSz="91385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487191" indent="-226108" defTabSz="913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39407" indent="-226108" defTabSz="913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391624" indent="-226108" defTabSz="913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43840" indent="-226108" defTabSz="913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304B0C5-FEB5-4C39-A192-B2850072848E}" type="slidenum">
              <a:rPr lang="en-US"/>
              <a:pPr eaLnBrk="1" hangingPunct="1"/>
              <a:t>11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85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34852" indent="-282635" defTabSz="91385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30541" indent="-226108" defTabSz="91385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582758" indent="-226108" defTabSz="91385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34974" indent="-226108" defTabSz="91385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487191" indent="-226108" defTabSz="913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39407" indent="-226108" defTabSz="913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391624" indent="-226108" defTabSz="913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43840" indent="-226108" defTabSz="913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D779E15-1997-4CCD-AE80-F284B9D08CFC}" type="slidenum">
              <a:rPr lang="en-US"/>
              <a:pPr eaLnBrk="1" hangingPunct="1"/>
              <a:t>12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85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34852" indent="-282635" defTabSz="91385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30541" indent="-226108" defTabSz="91385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582758" indent="-226108" defTabSz="91385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34974" indent="-226108" defTabSz="913854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487191" indent="-226108" defTabSz="913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39407" indent="-226108" defTabSz="913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391624" indent="-226108" defTabSz="913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43840" indent="-226108" defTabSz="91385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D779E15-1997-4CCD-AE80-F284B9D08CFC}" type="slidenum">
              <a:rPr lang="en-US"/>
              <a:pPr eaLnBrk="1" hangingPunct="1"/>
              <a:t>13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4550F-3633-4076-B7C3-7E9DE4932387}" type="datetime1">
              <a:rPr lang="en-US" smtClean="0"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858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51445-A57C-4640-B4AC-8800BA0E67F1}" type="datetime1">
              <a:rPr lang="en-US" smtClean="0"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001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BA5C0-1D8A-459D-A459-5584CBFF6907}" type="datetime1">
              <a:rPr lang="en-US" smtClean="0"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255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ECE6F-BF36-4C5B-8A61-DE31F8938B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3957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771CC-E446-4ECE-B481-51FD434E1855}" type="datetime1">
              <a:rPr lang="en-US" smtClean="0"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83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D2252-B085-4643-9254-61451F326974}" type="datetime1">
              <a:rPr lang="en-US" smtClean="0"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00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B1512-CB02-4CCE-8CD8-326F84C94EDC}" type="datetime1">
              <a:rPr lang="en-US" smtClean="0"/>
              <a:t>8/2/2013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603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50CA8-CE13-4784-A832-741E157CFE44}" type="datetime1">
              <a:rPr lang="en-US" smtClean="0"/>
              <a:t>8/2/2013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90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1B234-5A86-4361-AF1B-68F7C1EECC1A}" type="datetime1">
              <a:rPr lang="en-US" smtClean="0"/>
              <a:t>8/2/2013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794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C0C29-90DA-4E00-81C3-47B48DC08837}" type="datetime1">
              <a:rPr lang="en-US" smtClean="0"/>
              <a:t>8/2/2013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93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687F-CC4E-4076-8CBA-072468F76F00}" type="datetime1">
              <a:rPr lang="en-US" smtClean="0"/>
              <a:t>8/2/2013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628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FE09-D863-4CEE-A813-C8718CE9CD9F}" type="datetime1">
              <a:rPr lang="en-US" smtClean="0"/>
              <a:t>8/2/2013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227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464A3-BEF2-4D49-A22F-CE06FE0F44DF}" type="datetime1">
              <a:rPr lang="en-US" smtClean="0"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A69F0-E6F9-4B2F-A8C5-408A9EA6F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315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  <p:sldLayoutId id="214748391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/>
              <a:t>Credit Subsidies </a:t>
            </a:r>
            <a:br>
              <a:rPr lang="en-US" b="1" dirty="0" smtClean="0"/>
            </a:br>
            <a:r>
              <a:rPr lang="en-US" b="1" dirty="0" smtClean="0"/>
              <a:t>for Higher Education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886200"/>
            <a:ext cx="8458200" cy="2057400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 smtClean="0">
                <a:solidFill>
                  <a:schemeClr val="tx1"/>
                </a:solidFill>
              </a:rPr>
              <a:t>Deborah Lucas</a:t>
            </a:r>
          </a:p>
          <a:p>
            <a:r>
              <a:rPr lang="en-US" sz="3400" dirty="0" smtClean="0">
                <a:solidFill>
                  <a:schemeClr val="tx1"/>
                </a:solidFill>
              </a:rPr>
              <a:t>MIT Sloan</a:t>
            </a:r>
          </a:p>
          <a:p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sz="2900" dirty="0" smtClean="0">
                <a:solidFill>
                  <a:srgbClr val="0070C0"/>
                </a:solidFill>
              </a:rPr>
              <a:t>Prepared for the 9th </a:t>
            </a:r>
            <a:r>
              <a:rPr lang="en-US" sz="2900" dirty="0" err="1" smtClean="0">
                <a:solidFill>
                  <a:srgbClr val="0070C0"/>
                </a:solidFill>
              </a:rPr>
              <a:t>Csef-Igier</a:t>
            </a:r>
            <a:r>
              <a:rPr lang="en-US" sz="2900" dirty="0" smtClean="0">
                <a:solidFill>
                  <a:srgbClr val="0070C0"/>
                </a:solidFill>
              </a:rPr>
              <a:t> Symposium on Economics and Institutions</a:t>
            </a:r>
          </a:p>
          <a:p>
            <a:r>
              <a:rPr lang="en-US" sz="2900" dirty="0" err="1" smtClean="0">
                <a:solidFill>
                  <a:srgbClr val="0070C0"/>
                </a:solidFill>
              </a:rPr>
              <a:t>Anacapri</a:t>
            </a:r>
            <a:r>
              <a:rPr lang="en-US" sz="2900" dirty="0" smtClean="0">
                <a:solidFill>
                  <a:srgbClr val="0070C0"/>
                </a:solidFill>
              </a:rPr>
              <a:t>, June 2013</a:t>
            </a:r>
            <a:endParaRPr lang="en-US" sz="2900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89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Cost understatement for student loans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400" dirty="0" smtClean="0"/>
              <a:t>Estimates from “Guaranteed versus Direct Lending: The Case of Student Loans,” by D. Lucas and D. Moore, in </a:t>
            </a:r>
            <a:r>
              <a:rPr lang="en-US" sz="2400" i="1" dirty="0" smtClean="0"/>
              <a:t>Measuring and Managing the Risk of Federal Financial Institutions, </a:t>
            </a:r>
            <a:r>
              <a:rPr lang="en-US" sz="2400" dirty="0" smtClean="0"/>
              <a:t>2010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In projected cash flows accounted for optionality arising from grace, deferment, forbearance, default, consolidation, prepayment; also for transaction costs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Cost of capital inferred from private student loan rates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Cost of capital is significantly higher than Treasury rate because defaults rise and recoveries fall during recessions—the risk is systematic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56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714ECFE-5BF5-4E5A-B7EE-FB8C0D2D3085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dirty="0" smtClean="0"/>
              <a:t>Imputed cost of capital for loans</a:t>
            </a:r>
          </a:p>
        </p:txBody>
      </p:sp>
      <p:graphicFrame>
        <p:nvGraphicFramePr>
          <p:cNvPr id="129079" name="Group 55"/>
          <p:cNvGraphicFramePr>
            <a:graphicFrameLocks noGrp="1"/>
          </p:cNvGraphicFramePr>
          <p:nvPr>
            <p:ph idx="1"/>
          </p:nvPr>
        </p:nvGraphicFramePr>
        <p:xfrm>
          <a:off x="457200" y="1719263"/>
          <a:ext cx="5791200" cy="4591050"/>
        </p:xfrm>
        <a:graphic>
          <a:graphicData uri="http://schemas.openxmlformats.org/drawingml/2006/table">
            <a:tbl>
              <a:tblPr/>
              <a:tblGrid>
                <a:gridCol w="3371850"/>
                <a:gridCol w="2419350"/>
              </a:tblGrid>
              <a:tr h="963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Arial" pitchFamily="34" charset="0"/>
                        </a:rPr>
                        <a:t>Private Loans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</a:tr>
              <a:tr h="917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Average Loan Interest Rate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LIBOR + 4% p.a.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0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Losses from default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1% p.a.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8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Origination, Servicing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70 bps p.a.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0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Libor Spread over Treasury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30 bps p.a.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010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Cost of Capital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Treasury + 2.6% p.a.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387" name="Rectangle 52"/>
          <p:cNvSpPr>
            <a:spLocks noChangeArrowheads="1"/>
          </p:cNvSpPr>
          <p:nvPr/>
        </p:nvSpPr>
        <p:spPr bwMode="auto">
          <a:xfrm>
            <a:off x="6324600" y="1981200"/>
            <a:ext cx="2209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2400" i="1" dirty="0"/>
              <a:t>P</a:t>
            </a:r>
            <a:r>
              <a:rPr lang="en-US" sz="2400" i="1" dirty="0" smtClean="0"/>
              <a:t>rivate </a:t>
            </a:r>
            <a:r>
              <a:rPr lang="en-US" sz="2400" i="1" dirty="0"/>
              <a:t>loan market data </a:t>
            </a:r>
            <a:r>
              <a:rPr lang="en-US" sz="2400" i="1" dirty="0" smtClean="0"/>
              <a:t>used to </a:t>
            </a:r>
            <a:r>
              <a:rPr lang="en-US" sz="2400" i="1" dirty="0"/>
              <a:t>identify market cost of capital </a:t>
            </a:r>
          </a:p>
        </p:txBody>
      </p:sp>
    </p:spTree>
    <p:extLst>
      <p:ext uri="{BB962C8B-B14F-4D97-AF65-F5344CB8AC3E}">
        <p14:creationId xmlns:p14="http://schemas.microsoft.com/office/powerpoint/2010/main" val="366769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FC89C98-A5D8-44B0-B6D8-2A92ECDFECB1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dirty="0" smtClean="0"/>
              <a:t>Fair value subsidy rates </a:t>
            </a:r>
            <a:br>
              <a:rPr lang="en-US" sz="3200" dirty="0" smtClean="0"/>
            </a:br>
            <a:r>
              <a:rPr lang="en-US" sz="3200" dirty="0" smtClean="0"/>
              <a:t>vs. budgetary subsidy rates</a:t>
            </a:r>
          </a:p>
        </p:txBody>
      </p:sp>
      <p:graphicFrame>
        <p:nvGraphicFramePr>
          <p:cNvPr id="92212" name="Group 52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289511054"/>
              </p:ext>
            </p:extLst>
          </p:nvPr>
        </p:nvGraphicFramePr>
        <p:xfrm>
          <a:off x="457200" y="1719263"/>
          <a:ext cx="8458200" cy="4411659"/>
        </p:xfrm>
        <a:graphic>
          <a:graphicData uri="http://schemas.openxmlformats.org/drawingml/2006/table">
            <a:tbl>
              <a:tblPr/>
              <a:tblGrid>
                <a:gridCol w="4038600"/>
                <a:gridCol w="2133600"/>
                <a:gridCol w="2286000"/>
              </a:tblGrid>
              <a:tr h="630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Direct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Guaranteed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Base Case </a:t>
                      </a: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(Jul 06 – Jun 07)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20.1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High risk premium (3.6%)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36.2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Low risk premium (1.6%)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12.6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No risk premium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16.5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25% faster repayment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17.3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27.1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25% slower repayment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19.8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213" name="Oval 53"/>
          <p:cNvSpPr>
            <a:spLocks noChangeArrowheads="1"/>
          </p:cNvSpPr>
          <p:nvPr/>
        </p:nvSpPr>
        <p:spPr bwMode="auto">
          <a:xfrm>
            <a:off x="4267200" y="2341418"/>
            <a:ext cx="4191000" cy="609600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5" name="Oval 55"/>
          <p:cNvSpPr>
            <a:spLocks noChangeArrowheads="1"/>
          </p:cNvSpPr>
          <p:nvPr/>
        </p:nvSpPr>
        <p:spPr bwMode="auto">
          <a:xfrm>
            <a:off x="4147930" y="4267200"/>
            <a:ext cx="4267200" cy="609600"/>
          </a:xfrm>
          <a:prstGeom prst="ellips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286000" y="6324600"/>
            <a:ext cx="579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Subsidy rate is $subsidy per $ loan principal (%)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74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3" grpId="0" animBg="1"/>
      <p:bldP spid="922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3200" dirty="0" smtClean="0"/>
              <a:t>Current fair value subsidy rates </a:t>
            </a:r>
            <a:br>
              <a:rPr lang="en-US" sz="3200" dirty="0" smtClean="0"/>
            </a:br>
            <a:r>
              <a:rPr lang="en-US" sz="3200" dirty="0" smtClean="0"/>
              <a:t>vs. budgetary subsidy rates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For several years subsidy rates have been negative</a:t>
            </a:r>
          </a:p>
          <a:p>
            <a:pPr lvl="1"/>
            <a:r>
              <a:rPr lang="en-US" sz="2400" dirty="0" smtClean="0"/>
              <a:t>Artifact of discounting at Treasury rates and high statutory interest rates</a:t>
            </a:r>
          </a:p>
          <a:p>
            <a:r>
              <a:rPr lang="en-US" sz="2800" dirty="0" smtClean="0"/>
              <a:t>In 2013, new student loans were $113 billion.</a:t>
            </a:r>
          </a:p>
          <a:p>
            <a:r>
              <a:rPr lang="en-US" sz="2800" dirty="0" smtClean="0"/>
              <a:t>Subsidies according to CBO:</a:t>
            </a:r>
          </a:p>
          <a:p>
            <a:pPr lvl="1"/>
            <a:r>
              <a:rPr lang="en-US" sz="2400" b="1" dirty="0" smtClean="0"/>
              <a:t>Budgetary subsidy</a:t>
            </a:r>
            <a:r>
              <a:rPr lang="en-US" sz="2400" dirty="0" smtClean="0"/>
              <a:t> rate of </a:t>
            </a:r>
            <a:r>
              <a:rPr lang="en-US" sz="2400" b="1" dirty="0" smtClean="0"/>
              <a:t>-32%</a:t>
            </a:r>
            <a:r>
              <a:rPr lang="en-US" sz="2400" dirty="0" smtClean="0"/>
              <a:t> (deficit reduced by 32 cents per dollar of loan extended)</a:t>
            </a:r>
          </a:p>
          <a:p>
            <a:pPr lvl="1"/>
            <a:r>
              <a:rPr lang="en-US" sz="2400" b="1" dirty="0" smtClean="0"/>
              <a:t>Fair value subsidy</a:t>
            </a:r>
            <a:r>
              <a:rPr lang="en-US" sz="2400" dirty="0" smtClean="0"/>
              <a:t> rate of </a:t>
            </a:r>
            <a:r>
              <a:rPr lang="en-US" sz="2400" b="1" dirty="0" smtClean="0"/>
              <a:t>-4.9%</a:t>
            </a:r>
            <a:r>
              <a:rPr lang="en-US" sz="2400" dirty="0" smtClean="0"/>
              <a:t> (negative fair value subsidy because administrative costs accounted for separately)</a:t>
            </a:r>
          </a:p>
          <a:p>
            <a:r>
              <a:rPr lang="en-US" sz="2800" dirty="0" smtClean="0"/>
              <a:t>Recent changes liberalizing income-based repayment will increase future costs </a:t>
            </a:r>
            <a:endParaRPr lang="en-US" sz="2800" dirty="0"/>
          </a:p>
        </p:txBody>
      </p:sp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FC89C98-A5D8-44B0-B6D8-2A92ECDFECB1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050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Analysis of the student </a:t>
            </a:r>
            <a:r>
              <a:rPr lang="en-US" sz="3200" dirty="0"/>
              <a:t>l</a:t>
            </a:r>
            <a:r>
              <a:rPr lang="en-US" sz="3200" dirty="0" smtClean="0"/>
              <a:t>oan </a:t>
            </a:r>
            <a:br>
              <a:rPr lang="en-US" sz="3200" dirty="0" smtClean="0"/>
            </a:br>
            <a:r>
              <a:rPr lang="en-US" sz="3200" dirty="0" smtClean="0"/>
              <a:t>consolidation </a:t>
            </a:r>
            <a:r>
              <a:rPr lang="en-US" sz="3200" dirty="0"/>
              <a:t>o</a:t>
            </a:r>
            <a:r>
              <a:rPr lang="en-US" sz="3200" dirty="0" smtClean="0"/>
              <a:t>ption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“The Student Loan Consolidation Option,” (2013), D. Lucas and D. Moore</a:t>
            </a:r>
            <a:endParaRPr lang="en-US" sz="2400" i="1" dirty="0" smtClean="0"/>
          </a:p>
          <a:p>
            <a:endParaRPr lang="en-US" sz="800" dirty="0" smtClean="0"/>
          </a:p>
          <a:p>
            <a:r>
              <a:rPr lang="en-US" sz="2800" dirty="0" smtClean="0"/>
              <a:t>The consolidation option is:</a:t>
            </a:r>
          </a:p>
          <a:p>
            <a:pPr lvl="1"/>
            <a:r>
              <a:rPr lang="en-US" sz="2400" dirty="0" smtClean="0"/>
              <a:t>An exotic financial derivative, created by a few paragraphs in the Higher Education Act</a:t>
            </a:r>
          </a:p>
          <a:p>
            <a:pPr lvl="1"/>
            <a:r>
              <a:rPr lang="en-US" sz="2400" dirty="0" smtClean="0"/>
              <a:t>An example that shows how to use modern options pricing methods to better inform public policy</a:t>
            </a:r>
          </a:p>
          <a:p>
            <a:pPr lvl="1"/>
            <a:r>
              <a:rPr lang="en-US" sz="2400" dirty="0" smtClean="0"/>
              <a:t>A loan feature that has significantly increased the size and volatility of student loan subsidies</a:t>
            </a:r>
          </a:p>
          <a:p>
            <a:pPr lvl="1"/>
            <a:r>
              <a:rPr lang="en-US" sz="2400" dirty="0" smtClean="0"/>
              <a:t>A laboratory to study the response of relatively unsophisticated borrowers to financial incentives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4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Analysis of the student </a:t>
            </a:r>
            <a:r>
              <a:rPr lang="en-US" sz="3200" dirty="0"/>
              <a:t>l</a:t>
            </a:r>
            <a:r>
              <a:rPr lang="en-US" sz="3200" dirty="0" smtClean="0"/>
              <a:t>oan </a:t>
            </a:r>
            <a:br>
              <a:rPr lang="en-US" sz="3200" dirty="0" smtClean="0"/>
            </a:br>
            <a:r>
              <a:rPr lang="en-US" sz="3200" dirty="0" smtClean="0"/>
              <a:t>consolidation </a:t>
            </a:r>
            <a:r>
              <a:rPr lang="en-US" sz="3200" dirty="0"/>
              <a:t>o</a:t>
            </a:r>
            <a:r>
              <a:rPr lang="en-US" sz="3200" dirty="0" smtClean="0"/>
              <a:t>ption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We find that:</a:t>
            </a:r>
          </a:p>
          <a:p>
            <a:pPr lvl="1"/>
            <a:r>
              <a:rPr lang="en-US" sz="2400" dirty="0"/>
              <a:t>T</a:t>
            </a:r>
            <a:r>
              <a:rPr lang="en-US" sz="2400" dirty="0" smtClean="0"/>
              <a:t>he </a:t>
            </a:r>
            <a:r>
              <a:rPr lang="en-US" sz="2400" i="1" dirty="0" smtClean="0"/>
              <a:t>ex-ante cost</a:t>
            </a:r>
            <a:r>
              <a:rPr lang="en-US" sz="2400" dirty="0" smtClean="0"/>
              <a:t> of the option ranged from 0.8 percent to 6.4 percent of loan principal between 1998 and 2005.  </a:t>
            </a:r>
            <a:r>
              <a:rPr lang="en-US" sz="2400" i="1" dirty="0" smtClean="0"/>
              <a:t>Ex post</a:t>
            </a:r>
            <a:r>
              <a:rPr lang="en-US" sz="2400" dirty="0" smtClean="0"/>
              <a:t> the cost </a:t>
            </a:r>
            <a:r>
              <a:rPr lang="en-US" sz="2400" dirty="0" err="1" smtClean="0"/>
              <a:t>totalled</a:t>
            </a:r>
            <a:r>
              <a:rPr lang="en-US" sz="2400" dirty="0" smtClean="0"/>
              <a:t> $27 billion over the period.</a:t>
            </a:r>
          </a:p>
          <a:p>
            <a:pPr lvl="1"/>
            <a:r>
              <a:rPr lang="en-US" sz="2400" dirty="0"/>
              <a:t>B</a:t>
            </a:r>
            <a:r>
              <a:rPr lang="en-US" sz="2400" dirty="0" smtClean="0"/>
              <a:t>orrowers (with the help of self-interested lenders) responded to the time-varying incentives to consolidate although some left sizeable amounts of money on the table</a:t>
            </a:r>
          </a:p>
          <a:p>
            <a:pPr lvl="1"/>
            <a:r>
              <a:rPr lang="en-US" sz="2400" dirty="0"/>
              <a:t>M</a:t>
            </a:r>
            <a:r>
              <a:rPr lang="en-US" sz="2400" dirty="0" smtClean="0"/>
              <a:t>ore indebted borrowers were more likely to optimize</a:t>
            </a:r>
          </a:p>
          <a:p>
            <a:pPr lvl="1"/>
            <a:r>
              <a:rPr lang="en-US" sz="2400" dirty="0"/>
              <a:t>T</a:t>
            </a:r>
            <a:r>
              <a:rPr lang="en-US" sz="2400" dirty="0" smtClean="0"/>
              <a:t>here is some evidence of learning over time</a:t>
            </a:r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35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federal </a:t>
            </a:r>
            <a:r>
              <a:rPr lang="en-US" sz="3200" dirty="0"/>
              <a:t>s</a:t>
            </a:r>
            <a:r>
              <a:rPr lang="en-US" sz="3200" dirty="0" smtClean="0"/>
              <a:t>tudent </a:t>
            </a:r>
            <a:r>
              <a:rPr lang="en-US" sz="3200" dirty="0"/>
              <a:t>l</a:t>
            </a:r>
            <a:r>
              <a:rPr lang="en-US" sz="3200" dirty="0" smtClean="0"/>
              <a:t>oan </a:t>
            </a:r>
            <a:r>
              <a:rPr lang="en-US" sz="3200" dirty="0"/>
              <a:t>p</a:t>
            </a:r>
            <a:r>
              <a:rPr lang="en-US" sz="3200" dirty="0" smtClean="0"/>
              <a:t>rogram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Two competing federal programs: direct and guaranteed</a:t>
            </a:r>
          </a:p>
          <a:p>
            <a:pPr lvl="1"/>
            <a:r>
              <a:rPr lang="en-US" sz="2400" dirty="0" smtClean="0"/>
              <a:t>Both very similar from a student perspective</a:t>
            </a:r>
          </a:p>
          <a:p>
            <a:pPr lvl="1"/>
            <a:r>
              <a:rPr lang="en-US" sz="2400" dirty="0" smtClean="0"/>
              <a:t>Cost to government higher in guaranteed program because of “special allowance payments” to lenders </a:t>
            </a:r>
          </a:p>
          <a:p>
            <a:r>
              <a:rPr lang="en-US" sz="2800" dirty="0" smtClean="0"/>
              <a:t>Analysis covers 1998 to 2005</a:t>
            </a:r>
          </a:p>
          <a:p>
            <a:r>
              <a:rPr lang="en-US" sz="2800" dirty="0" smtClean="0"/>
              <a:t>During that period loans had floating rates</a:t>
            </a:r>
          </a:p>
          <a:p>
            <a:pPr lvl="1"/>
            <a:r>
              <a:rPr lang="en-US" sz="2400" dirty="0" smtClean="0"/>
              <a:t>fixed spread over 3-month Treasury rates, annual reset</a:t>
            </a:r>
          </a:p>
          <a:p>
            <a:pPr lvl="1"/>
            <a:r>
              <a:rPr lang="en-US" sz="2400" dirty="0" smtClean="0"/>
              <a:t>“subsidized” and “unsubsidized”</a:t>
            </a:r>
          </a:p>
          <a:p>
            <a:r>
              <a:rPr lang="en-US" sz="2800" dirty="0" smtClean="0"/>
              <a:t>Maturities ranged from 10 to 30 years</a:t>
            </a:r>
          </a:p>
          <a:p>
            <a:r>
              <a:rPr lang="en-US" sz="2800" dirty="0" smtClean="0"/>
              <a:t>Rate capped at 8.25%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56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A493F12-E645-4D8B-8D0B-4358FD4C81EA}" type="slidenum">
              <a:rPr lang="en-US"/>
              <a:pPr/>
              <a:t>17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96838"/>
            <a:ext cx="7158037" cy="1122362"/>
          </a:xfrm>
        </p:spPr>
        <p:txBody>
          <a:bodyPr/>
          <a:lstStyle/>
          <a:p>
            <a:pPr eaLnBrk="1" hangingPunct="1"/>
            <a:r>
              <a:rPr lang="en-US" sz="3200" dirty="0" smtClean="0"/>
              <a:t>The consolidation </a:t>
            </a:r>
            <a:r>
              <a:rPr lang="en-US" sz="3200" dirty="0"/>
              <a:t>o</a:t>
            </a:r>
            <a:r>
              <a:rPr lang="en-US" sz="3200" dirty="0" smtClean="0"/>
              <a:t>ption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Two components:</a:t>
            </a:r>
          </a:p>
          <a:p>
            <a:pPr lvl="1" eaLnBrk="1" hangingPunct="1"/>
            <a:r>
              <a:rPr lang="en-US" dirty="0" smtClean="0"/>
              <a:t>Interest rate option or “</a:t>
            </a:r>
            <a:r>
              <a:rPr lang="en-US" dirty="0" err="1" smtClean="0"/>
              <a:t>swaption</a:t>
            </a:r>
            <a:r>
              <a:rPr lang="en-US" dirty="0" smtClean="0"/>
              <a:t>”</a:t>
            </a:r>
          </a:p>
          <a:p>
            <a:pPr lvl="2" eaLnBrk="1" hangingPunct="1"/>
            <a:r>
              <a:rPr lang="en-US" dirty="0" smtClean="0"/>
              <a:t>Can swap floating rate into fixed rate debt, at average rate on outstanding floating loans</a:t>
            </a:r>
          </a:p>
          <a:p>
            <a:pPr lvl="1" eaLnBrk="1" hangingPunct="1"/>
            <a:r>
              <a:rPr lang="en-US" dirty="0" smtClean="0"/>
              <a:t>Extension option </a:t>
            </a:r>
          </a:p>
          <a:p>
            <a:pPr lvl="2" eaLnBrk="1" hangingPunct="1"/>
            <a:r>
              <a:rPr lang="en-US" dirty="0" smtClean="0"/>
              <a:t>Allows maturity extension of some loans, up to 30 years for high-balance borrowers</a:t>
            </a:r>
          </a:p>
        </p:txBody>
      </p:sp>
    </p:spTree>
    <p:extLst>
      <p:ext uri="{BB962C8B-B14F-4D97-AF65-F5344CB8AC3E}">
        <p14:creationId xmlns:p14="http://schemas.microsoft.com/office/powerpoint/2010/main" val="138249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457E64A-2183-4B1F-B358-5CC9674E77EF}" type="slidenum">
              <a:rPr lang="en-US"/>
              <a:pPr/>
              <a:t>18</a:t>
            </a:fld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96838"/>
            <a:ext cx="7158037" cy="1122362"/>
          </a:xfrm>
        </p:spPr>
        <p:txBody>
          <a:bodyPr/>
          <a:lstStyle/>
          <a:p>
            <a:pPr eaLnBrk="1" hangingPunct="1"/>
            <a:r>
              <a:rPr lang="en-US" sz="3200" dirty="0"/>
              <a:t>C</a:t>
            </a:r>
            <a:r>
              <a:rPr lang="en-US" sz="3200" dirty="0" smtClean="0"/>
              <a:t>onsolidation option: benefits to students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Interest rate option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Often deeply in the money b/c of upward sloping yield curve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Extension option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Increases the PV of rate subsidy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Relaxes liquidity constraints by lowering monthly payments</a:t>
            </a:r>
          </a:p>
          <a:p>
            <a:pPr lvl="1" eaLnBrk="1" hangingPunct="1">
              <a:lnSpc>
                <a:spcPct val="90000"/>
              </a:lnSpc>
            </a:pPr>
            <a:endParaRPr lang="en-US" sz="800" dirty="0" smtClean="0"/>
          </a:p>
          <a:p>
            <a:pPr marL="457200" lvl="1" indent="0">
              <a:lnSpc>
                <a:spcPct val="90000"/>
              </a:lnSpc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2505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37FBD92-3526-4AB0-A682-0275550F493C}" type="slidenum">
              <a:rPr lang="en-US"/>
              <a:pPr/>
              <a:t>19</a:t>
            </a:fld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96838"/>
            <a:ext cx="7158037" cy="1122362"/>
          </a:xfrm>
        </p:spPr>
        <p:txBody>
          <a:bodyPr/>
          <a:lstStyle/>
          <a:p>
            <a:pPr eaLnBrk="1" hangingPunct="1"/>
            <a:r>
              <a:rPr lang="en-US" sz="3200" dirty="0" smtClean="0"/>
              <a:t>Modeling cost of consolidation option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229600" cy="5059363"/>
          </a:xfrm>
        </p:spPr>
        <p:txBody>
          <a:bodyPr>
            <a:normAutofit fontScale="77500" lnSpcReduction="20000"/>
          </a:bodyPr>
          <a:lstStyle/>
          <a:p>
            <a:r>
              <a:rPr lang="en-US" sz="3600" dirty="0" smtClean="0"/>
              <a:t>Value to student may not equal cost to government</a:t>
            </a:r>
          </a:p>
          <a:p>
            <a:endParaRPr lang="en-US" sz="1000" dirty="0" smtClean="0"/>
          </a:p>
          <a:p>
            <a:r>
              <a:rPr lang="en-US" sz="3600" dirty="0" smtClean="0"/>
              <a:t>Borrowers face liquidity and other constraints</a:t>
            </a:r>
          </a:p>
          <a:p>
            <a:pPr lvl="1"/>
            <a:r>
              <a:rPr lang="en-US" sz="3100" dirty="0" smtClean="0"/>
              <a:t>Complicates the evaluation of whether they are behaving rationally, and of what the option is worth to them</a:t>
            </a:r>
          </a:p>
          <a:p>
            <a:pPr lvl="1"/>
            <a:r>
              <a:rPr lang="en-US" sz="3100" dirty="0" smtClean="0"/>
              <a:t>We therefore do not attempt to quantify the value to students</a:t>
            </a:r>
          </a:p>
          <a:p>
            <a:pPr lvl="1"/>
            <a:endParaRPr lang="en-US" sz="900" dirty="0" smtClean="0"/>
          </a:p>
          <a:p>
            <a:r>
              <a:rPr lang="en-US" sz="3600" dirty="0" smtClean="0"/>
              <a:t>We assume the cost to the government is only affected by standard financial considerations</a:t>
            </a:r>
          </a:p>
          <a:p>
            <a:endParaRPr lang="en-US" sz="1000" dirty="0" smtClean="0"/>
          </a:p>
          <a:p>
            <a:r>
              <a:rPr lang="en-US" sz="3600" dirty="0" smtClean="0"/>
              <a:t>Cost of option to government depends on</a:t>
            </a:r>
          </a:p>
          <a:p>
            <a:pPr lvl="1"/>
            <a:r>
              <a:rPr lang="en-US" sz="3100" dirty="0" smtClean="0"/>
              <a:t>Borrower behavior (including prepayments and defaults)</a:t>
            </a:r>
            <a:endParaRPr lang="en-US" sz="2700" dirty="0" smtClean="0"/>
          </a:p>
          <a:p>
            <a:pPr lvl="1"/>
            <a:r>
              <a:rPr lang="en-US" sz="3100" dirty="0" smtClean="0"/>
              <a:t>Program rules</a:t>
            </a:r>
          </a:p>
          <a:p>
            <a:pPr lvl="1"/>
            <a:r>
              <a:rPr lang="en-US" sz="3100" dirty="0" smtClean="0"/>
              <a:t>Interest rate conditions</a:t>
            </a:r>
          </a:p>
        </p:txBody>
      </p:sp>
    </p:spTree>
    <p:extLst>
      <p:ext uri="{BB962C8B-B14F-4D97-AF65-F5344CB8AC3E}">
        <p14:creationId xmlns:p14="http://schemas.microsoft.com/office/powerpoint/2010/main" val="159988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Introduction and Overview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7244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600" dirty="0" smtClean="0"/>
              <a:t>Credit subsidies are one of the main ways that governments subsidize higher education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600" dirty="0" smtClean="0"/>
              <a:t>Credit subsidies can be efficient when information problems impede private lending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600" dirty="0" smtClean="0"/>
              <a:t>However, credit subsidies tend to be significantly undervalued in government budgets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sz="2600" dirty="0" smtClean="0"/>
              <a:t>That creates a legislative incentive to excessively rely on credit versus other forms of assistance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200" dirty="0" smtClean="0"/>
              <a:t> e.g., Pell grants vs. loans in the U.S.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sz="2200" dirty="0" smtClean="0"/>
              <a:t>Analysis of student loans is part of a broader research agenda on these issues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53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7BE7EFF-8C42-4089-BD5F-495C48030774}" type="slidenum">
              <a:rPr lang="en-US"/>
              <a:pPr/>
              <a:t>20</a:t>
            </a:fld>
            <a:endParaRPr 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96838"/>
            <a:ext cx="7158037" cy="11223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 smtClean="0"/>
              <a:t>Model of borrower </a:t>
            </a:r>
            <a:r>
              <a:rPr lang="en-US" sz="3200" dirty="0"/>
              <a:t>b</a:t>
            </a:r>
            <a:r>
              <a:rPr lang="en-US" sz="3200" dirty="0" smtClean="0"/>
              <a:t>ehavior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800" dirty="0" smtClean="0"/>
              <a:t>Behavioral model based on 700,000 records from the National Student Loan Data System (NSLDS) from the Dept. of Education</a:t>
            </a:r>
          </a:p>
          <a:p>
            <a:pPr lvl="1"/>
            <a:r>
              <a:rPr lang="en-US" sz="2400" dirty="0" smtClean="0"/>
              <a:t>Loan characteristics (program, original maturity and amount)</a:t>
            </a:r>
          </a:p>
          <a:p>
            <a:pPr lvl="1"/>
            <a:r>
              <a:rPr lang="en-US" sz="2400" dirty="0" smtClean="0"/>
              <a:t>Limited borrower characteristics (school name, undergrad/grad/prof)</a:t>
            </a:r>
          </a:p>
          <a:p>
            <a:pPr lvl="1"/>
            <a:r>
              <a:rPr lang="en-US" sz="2400" dirty="0" smtClean="0"/>
              <a:t>Status of loan over time (school, grace, defaulted, consolidated, extended)</a:t>
            </a:r>
          </a:p>
          <a:p>
            <a:pPr lvl="1"/>
            <a:endParaRPr lang="en-US" sz="800" dirty="0" smtClean="0"/>
          </a:p>
          <a:p>
            <a:r>
              <a:rPr lang="en-US" sz="2800" dirty="0" smtClean="0"/>
              <a:t>Constructed a time series for each borrower with consolidation events, loan amount outstanding, consolidation interest rate, etc.</a:t>
            </a:r>
          </a:p>
          <a:p>
            <a:pPr eaLnBrk="1" hangingPunct="1"/>
            <a:endParaRPr lang="en-US" sz="800" dirty="0"/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lvl="1" eaLnBrk="1" hangingPunct="1">
              <a:lnSpc>
                <a:spcPct val="80000"/>
              </a:lnSpc>
            </a:pPr>
            <a:endParaRPr lang="en-US" sz="800" dirty="0" smtClean="0"/>
          </a:p>
        </p:txBody>
      </p:sp>
    </p:spTree>
    <p:extLst>
      <p:ext uri="{BB962C8B-B14F-4D97-AF65-F5344CB8AC3E}">
        <p14:creationId xmlns:p14="http://schemas.microsoft.com/office/powerpoint/2010/main" val="250134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7BE7EFF-8C42-4089-BD5F-495C48030774}" type="slidenum">
              <a:rPr lang="en-US"/>
              <a:pPr/>
              <a:t>21</a:t>
            </a:fld>
            <a:endParaRPr 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96838"/>
            <a:ext cx="7158037" cy="11223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 smtClean="0"/>
              <a:t>Model of borrower </a:t>
            </a:r>
            <a:r>
              <a:rPr lang="en-US" sz="3200" dirty="0"/>
              <a:t>b</a:t>
            </a:r>
            <a:r>
              <a:rPr lang="en-US" sz="3200" dirty="0" smtClean="0"/>
              <a:t>ehavior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endParaRPr lang="en-US" sz="800" dirty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Probit regression to estimate probability of consolidation in any year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Based on loan program, balance category, current short-term rate, interactions, years in repayment, year dummies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lvl="1" eaLnBrk="1" hangingPunct="1">
              <a:lnSpc>
                <a:spcPct val="80000"/>
              </a:lnSpc>
            </a:pPr>
            <a:endParaRPr lang="en-US" sz="800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29293"/>
            <a:ext cx="8972550" cy="392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869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7BE7EFF-8C42-4089-BD5F-495C48030774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96838"/>
            <a:ext cx="7158037" cy="9699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 smtClean="0"/>
              <a:t>Model of borrower </a:t>
            </a:r>
            <a:r>
              <a:rPr lang="en-US" sz="3200" dirty="0"/>
              <a:t>b</a:t>
            </a:r>
            <a:r>
              <a:rPr lang="en-US" sz="3200" dirty="0" smtClean="0"/>
              <a:t>ehavior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70768"/>
            <a:ext cx="8229600" cy="4525963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Probit model used in prospective cost estimates to predict consolidation behavior</a:t>
            </a:r>
          </a:p>
          <a:p>
            <a:pPr eaLnBrk="1" hangingPunct="1">
              <a:lnSpc>
                <a:spcPct val="80000"/>
              </a:lnSpc>
            </a:pPr>
            <a:endParaRPr lang="en-US" sz="800" dirty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Data suggests that students do not fully optimize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Some students consolidate even when the option is out of the money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Others fail to consolidate even when the option is deep in the money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Analogously to mortgage valuation, cost estimates depend on </a:t>
            </a:r>
            <a:r>
              <a:rPr lang="en-US" sz="2000" b="1" dirty="0" smtClean="0"/>
              <a:t>actual</a:t>
            </a:r>
            <a:r>
              <a:rPr lang="en-US" sz="2000" dirty="0" smtClean="0"/>
              <a:t> not theoretical </a:t>
            </a:r>
            <a:r>
              <a:rPr lang="en-US" sz="2000" b="1" dirty="0" smtClean="0"/>
              <a:t>behavior</a:t>
            </a:r>
            <a:endParaRPr lang="en-US" sz="1600" b="1" dirty="0" smtClean="0"/>
          </a:p>
          <a:p>
            <a:pPr lvl="1" eaLnBrk="1" hangingPunct="1">
              <a:lnSpc>
                <a:spcPct val="80000"/>
              </a:lnSpc>
            </a:pPr>
            <a:endParaRPr lang="en-US" sz="800" dirty="0" smtClean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286539"/>
            <a:ext cx="6705600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860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More on borrower behavior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Guaranteed lenders had a strong financial incentive to attract consolidation loans</a:t>
            </a:r>
          </a:p>
          <a:p>
            <a:r>
              <a:rPr lang="en-US" sz="2400" dirty="0" smtClean="0"/>
              <a:t>Original guaranteed lenders lost money when a student consolidated, but could not prevent consolidation</a:t>
            </a:r>
          </a:p>
          <a:p>
            <a:r>
              <a:rPr lang="en-US" sz="2400" dirty="0" smtClean="0"/>
              <a:t>Heavy advertising by consolidators probably accounts for why such a large proportion of students behaved close to optimally</a:t>
            </a:r>
          </a:p>
          <a:p>
            <a:r>
              <a:rPr lang="en-US" sz="2400" dirty="0" smtClean="0"/>
              <a:t>It also may have contributed to the increasing propensity for students to consolidate over time</a:t>
            </a:r>
          </a:p>
          <a:p>
            <a:r>
              <a:rPr lang="en-US" sz="2400" dirty="0" smtClean="0"/>
              <a:t>Under direct lending program that replaced guaranteed lending, such a situation could not arise in the future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92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24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56" y="990600"/>
            <a:ext cx="8837644" cy="4182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308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M</a:t>
            </a:r>
            <a:r>
              <a:rPr lang="en-US" sz="3200" dirty="0" smtClean="0"/>
              <a:t>odel of interest rates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Standard 2-factor Cox, Ingersoll, Ross model (CIR)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/>
              <a:t>Stochastic, mean-reverting short-rate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/>
              <a:t>Closed form solution for long rates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/>
              <a:t>Addition of default risk premium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/>
              <a:t>Calibrated to match the relevant market conditions (historical or forward-looking)</a:t>
            </a:r>
          </a:p>
          <a:p>
            <a:pPr lvl="1">
              <a:lnSpc>
                <a:spcPct val="80000"/>
              </a:lnSpc>
            </a:pPr>
            <a:endParaRPr lang="en-US" sz="800" dirty="0" smtClean="0"/>
          </a:p>
          <a:p>
            <a:r>
              <a:rPr lang="en-US" sz="2800" dirty="0" smtClean="0"/>
              <a:t>Affects cash flows and discount rates</a:t>
            </a:r>
          </a:p>
          <a:p>
            <a:r>
              <a:rPr lang="en-US" sz="2800" dirty="0" smtClean="0"/>
              <a:t>Option cost increases with</a:t>
            </a:r>
          </a:p>
          <a:p>
            <a:pPr lvl="1"/>
            <a:r>
              <a:rPr lang="en-US" sz="2400" dirty="0" smtClean="0"/>
              <a:t>The slope of the yield curve</a:t>
            </a:r>
          </a:p>
          <a:p>
            <a:pPr lvl="1"/>
            <a:r>
              <a:rPr lang="en-US" sz="2400" dirty="0" smtClean="0"/>
              <a:t>The volatility of interest rates</a:t>
            </a:r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2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246B1B6-ADE2-4632-A98C-804D00B1257C}" type="slidenum">
              <a:rPr lang="en-US"/>
              <a:pPr/>
              <a:t>26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937500" cy="10461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dirty="0" smtClean="0"/>
              <a:t>Cost to the government: a </a:t>
            </a:r>
            <a:r>
              <a:rPr lang="en-US" sz="3200" dirty="0"/>
              <a:t>v</a:t>
            </a:r>
            <a:r>
              <a:rPr lang="en-US" sz="3200" dirty="0" smtClean="0"/>
              <a:t>aluation </a:t>
            </a:r>
            <a:r>
              <a:rPr lang="en-US" sz="3200" dirty="0"/>
              <a:t>m</a:t>
            </a:r>
            <a:r>
              <a:rPr lang="en-US" sz="3200" dirty="0" smtClean="0"/>
              <a:t>odel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6962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Monte Carlo simulation, where along each time path…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Short and long-term interest rates evolve stochastically, according to CIR model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For a loan eligible for consolidation, can compute at each date: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 smtClean="0"/>
              <a:t>Permanent fixed rate, payment amount, if consolidate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 smtClean="0"/>
              <a:t>Current floating rate, payment amount, if do not consolidate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Check whether consolidation occurs at that date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 smtClean="0"/>
              <a:t>If not, record cash flows on old loan and go to next date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 smtClean="0"/>
              <a:t>If so, record cash flows on consolidation loan and go to next date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dirty="0" smtClean="0"/>
              <a:t>Note, cash flows adjusted for expected rate of defaults and prepayments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Option value is</a:t>
            </a:r>
            <a:r>
              <a:rPr lang="en-US" sz="2400" dirty="0" smtClean="0">
                <a:solidFill>
                  <a:srgbClr val="CC3300"/>
                </a:solidFill>
              </a:rPr>
              <a:t> difference </a:t>
            </a:r>
            <a:r>
              <a:rPr lang="en-US" sz="2400" dirty="0" smtClean="0"/>
              <a:t>in PV of loan cash flows, with and without consolidation option, </a:t>
            </a:r>
            <a:r>
              <a:rPr lang="en-US" sz="2400" dirty="0" err="1" smtClean="0"/>
              <a:t>avg’ed</a:t>
            </a:r>
            <a:r>
              <a:rPr lang="en-US" sz="2400" dirty="0" smtClean="0"/>
              <a:t> across all paths</a:t>
            </a:r>
            <a:endParaRPr lang="en-US" sz="1800" dirty="0" smtClean="0"/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28062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Results: prospective government costs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27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95400"/>
            <a:ext cx="8430125" cy="5061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171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Results: realized government costs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28</a:t>
            </a:fld>
            <a:endParaRPr 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295400" y="5638800"/>
            <a:ext cx="6096000" cy="9255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/>
              <a:t>Note: These results do not rely on the behavioral model, as the realized volume of consolidation is assumed to occur. 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44906"/>
            <a:ext cx="8382000" cy="4568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740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Results: realized costs were not too surprising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29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8738" y="1371600"/>
            <a:ext cx="648652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690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Introduction and Overview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800" dirty="0" smtClean="0"/>
              <a:t>Over-reliance on credit is especially problematic if students don’t fully understand the risk of over-indebtedness</a:t>
            </a:r>
          </a:p>
          <a:p>
            <a:pPr lvl="1">
              <a:lnSpc>
                <a:spcPct val="110000"/>
              </a:lnSpc>
              <a:spcBef>
                <a:spcPts val="1200"/>
              </a:spcBef>
            </a:pPr>
            <a:r>
              <a:rPr lang="en-US" sz="2400" dirty="0" smtClean="0"/>
              <a:t>Potentially micro- and macro-economic consequences</a:t>
            </a:r>
          </a:p>
          <a:p>
            <a:pPr>
              <a:lnSpc>
                <a:spcPct val="110000"/>
              </a:lnSpc>
              <a:spcBef>
                <a:spcPts val="1600"/>
              </a:spcBef>
            </a:pPr>
            <a:r>
              <a:rPr lang="en-US" sz="2800" dirty="0" smtClean="0"/>
              <a:t>Optimal debt management by borrowers is also impeded by extremely complex program rules</a:t>
            </a:r>
          </a:p>
          <a:p>
            <a:pPr lvl="1">
              <a:lnSpc>
                <a:spcPct val="110000"/>
              </a:lnSpc>
              <a:spcBef>
                <a:spcPts val="1600"/>
              </a:spcBef>
            </a:pPr>
            <a:r>
              <a:rPr lang="en-US" sz="2400" dirty="0" smtClean="0"/>
              <a:t>Governments have limited incentives to improve credit product design because competition is priced out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8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Concluding comments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2400" dirty="0" smtClean="0"/>
              <a:t>Broad goal is to show how the tools of modern financial economics can be used to better inform policymakers and the public about credit subsidies and product design.</a:t>
            </a:r>
          </a:p>
          <a:p>
            <a:pPr>
              <a:spcBef>
                <a:spcPts val="600"/>
              </a:spcBef>
            </a:pPr>
            <a:endParaRPr lang="en-US" sz="900" dirty="0"/>
          </a:p>
          <a:p>
            <a:pPr>
              <a:spcBef>
                <a:spcPts val="600"/>
              </a:spcBef>
            </a:pPr>
            <a:r>
              <a:rPr lang="en-US" sz="2400" dirty="0" smtClean="0"/>
              <a:t>The budgetary cost of government credit subsidies is biased downward because capital costs are understated.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 </a:t>
            </a:r>
            <a:r>
              <a:rPr lang="en-US" sz="2000" dirty="0"/>
              <a:t>F</a:t>
            </a:r>
            <a:r>
              <a:rPr lang="en-US" sz="2000" dirty="0" smtClean="0"/>
              <a:t>avors credit assistance over alternatives such as grants</a:t>
            </a:r>
          </a:p>
          <a:p>
            <a:pPr>
              <a:spcBef>
                <a:spcPts val="600"/>
              </a:spcBef>
            </a:pPr>
            <a:endParaRPr lang="en-US" sz="800" dirty="0" smtClean="0"/>
          </a:p>
          <a:p>
            <a:pPr>
              <a:spcBef>
                <a:spcPts val="600"/>
              </a:spcBef>
            </a:pPr>
            <a:r>
              <a:rPr lang="en-US" sz="2400" dirty="0" smtClean="0"/>
              <a:t>The consolidation option is an example of an expensive, opaque, and poorly targeted subsidy for higher education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Helped students most who had already obtained an education</a:t>
            </a:r>
          </a:p>
          <a:p>
            <a:pPr lvl="1">
              <a:spcBef>
                <a:spcPts val="600"/>
              </a:spcBef>
            </a:pPr>
            <a:r>
              <a:rPr lang="en-US" sz="2000" dirty="0" smtClean="0"/>
              <a:t>Helped students most at high-cost schools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Introduction and Overview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sz="2800" dirty="0" smtClean="0"/>
              <a:t>An analysis of the </a:t>
            </a:r>
            <a:r>
              <a:rPr lang="en-US" sz="2800" b="1" dirty="0" smtClean="0"/>
              <a:t>student loan consolidation option </a:t>
            </a:r>
            <a:r>
              <a:rPr lang="en-US" sz="2800" dirty="0" smtClean="0"/>
              <a:t>provides insights on several of these issues</a:t>
            </a:r>
          </a:p>
          <a:p>
            <a:pPr lvl="1">
              <a:lnSpc>
                <a:spcPct val="110000"/>
              </a:lnSpc>
              <a:spcBef>
                <a:spcPts val="1000"/>
              </a:spcBef>
            </a:pPr>
            <a:r>
              <a:rPr lang="en-US" sz="2400" dirty="0" smtClean="0"/>
              <a:t>High and largely unrecognized cost to government</a:t>
            </a:r>
          </a:p>
          <a:p>
            <a:pPr lvl="1">
              <a:lnSpc>
                <a:spcPct val="110000"/>
              </a:lnSpc>
              <a:spcBef>
                <a:spcPts val="1000"/>
              </a:spcBef>
            </a:pPr>
            <a:r>
              <a:rPr lang="en-US" sz="2400" dirty="0" smtClean="0"/>
              <a:t>Random benefits across different cohorts of student</a:t>
            </a:r>
          </a:p>
          <a:p>
            <a:pPr lvl="1">
              <a:lnSpc>
                <a:spcPct val="110000"/>
              </a:lnSpc>
              <a:spcBef>
                <a:spcPts val="1000"/>
              </a:spcBef>
            </a:pPr>
            <a:r>
              <a:rPr lang="en-US" sz="2400" dirty="0" smtClean="0"/>
              <a:t>Laboratory for studying how unsophisticated borrowers respond to financial incentives (and how markets can help)</a:t>
            </a:r>
          </a:p>
          <a:p>
            <a:pPr>
              <a:lnSpc>
                <a:spcPct val="110000"/>
              </a:lnSpc>
              <a:spcBef>
                <a:spcPts val="1000"/>
              </a:spcBef>
            </a:pPr>
            <a:r>
              <a:rPr lang="en-US" sz="2800" dirty="0" smtClean="0"/>
              <a:t>Concluding comments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66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U.S. Federal Student Loans Outstanding</a:t>
            </a:r>
            <a:br>
              <a:rPr lang="en-US" sz="3200" dirty="0" smtClean="0"/>
            </a:br>
            <a:r>
              <a:rPr lang="en-US" sz="3200" dirty="0" smtClean="0"/>
              <a:t>1998 to 2010</a:t>
            </a: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0940940"/>
              </p:ext>
            </p:extLst>
          </p:nvPr>
        </p:nvGraphicFramePr>
        <p:xfrm>
          <a:off x="838200" y="1524000"/>
          <a:ext cx="7988300" cy="452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772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Government undervaluation of credit subsidies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For budgeting and financial reporting purposes, governments treat their cost of capital as their borrowing cost</a:t>
            </a:r>
          </a:p>
          <a:p>
            <a:pPr lvl="1"/>
            <a:r>
              <a:rPr lang="en-US" sz="2400" dirty="0" smtClean="0"/>
              <a:t>For example: The gov’t makes a student loan for $1,000 for one year and charges 3%. </a:t>
            </a:r>
            <a:r>
              <a:rPr lang="en-US" sz="2400" dirty="0"/>
              <a:t>T</a:t>
            </a:r>
            <a:r>
              <a:rPr lang="en-US" sz="2400" dirty="0" smtClean="0"/>
              <a:t>he Treasury rate of 2%. </a:t>
            </a:r>
            <a:r>
              <a:rPr lang="en-US" sz="2400" dirty="0"/>
              <a:t>The default rate is 10%. The recovery rate is 50%.</a:t>
            </a:r>
          </a:p>
          <a:p>
            <a:pPr lvl="1"/>
            <a:r>
              <a:rPr lang="en-US" sz="2400" dirty="0"/>
              <a:t>S</a:t>
            </a:r>
            <a:r>
              <a:rPr lang="en-US" sz="2400" dirty="0" smtClean="0"/>
              <a:t>ubsidy is $40.69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That assumption violates the basic logic of financial economics, and neglects the costs borne by taxpayers…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A69F0-E6F9-4B2F-A8C5-408A9EA6F9D3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7652678"/>
              </p:ext>
            </p:extLst>
          </p:nvPr>
        </p:nvGraphicFramePr>
        <p:xfrm>
          <a:off x="3733800" y="3962400"/>
          <a:ext cx="4457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" name="Equation" r:id="rId3" imgW="4457520" imgH="317160" progId="Equation.3">
                  <p:embed/>
                </p:oleObj>
              </mc:Choice>
              <mc:Fallback>
                <p:oleObj name="Equation" r:id="rId3" imgW="4457520" imgH="3171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33800" y="3962400"/>
                        <a:ext cx="44577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56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government makes a student loan for $1,000, due in one year, notionally funded with Treasury debt.</a:t>
            </a:r>
          </a:p>
          <a:p>
            <a:r>
              <a:rPr lang="en-US" sz="2400" dirty="0" smtClean="0"/>
              <a:t>Loan interest rate = 3%, Treasury rate = 2%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pPr lvl="2">
              <a:buFontTx/>
              <a:buNone/>
            </a:pPr>
            <a:r>
              <a:rPr lang="en-US" dirty="0" smtClean="0"/>
              <a:t>   Assets		Liabilities</a:t>
            </a:r>
          </a:p>
          <a:p>
            <a:pPr lvl="2">
              <a:buFontTx/>
              <a:buNone/>
            </a:pPr>
            <a:endParaRPr lang="en-US" sz="1600" dirty="0" smtClean="0"/>
          </a:p>
          <a:p>
            <a:pPr lvl="2">
              <a:buFontTx/>
              <a:buNone/>
            </a:pPr>
            <a:r>
              <a:rPr lang="en-US" dirty="0" smtClean="0"/>
              <a:t>Risky loan $100m	Treasury Debt $100m</a:t>
            </a:r>
          </a:p>
          <a:p>
            <a:pPr lvl="2">
              <a:buFontTx/>
              <a:buNone/>
            </a:pPr>
            <a:endParaRPr lang="en-US" sz="1600" dirty="0" smtClean="0"/>
          </a:p>
        </p:txBody>
      </p:sp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200" dirty="0" smtClean="0"/>
              <a:t>Why the government’s cost of capital exceeds Treasury rates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fld id="{2F042F04-C5CB-4DB0-8164-DC18B9893AFA}" type="slidenum">
              <a:rPr lang="en-US" sz="1200" smtClean="0">
                <a:solidFill>
                  <a:srgbClr val="898989"/>
                </a:solidFill>
              </a:rPr>
              <a:pPr eaLnBrk="1" hangingPunct="1"/>
              <a:t>7</a:t>
            </a:fld>
            <a:endParaRPr lang="en-US" sz="1200" smtClean="0">
              <a:solidFill>
                <a:srgbClr val="898989"/>
              </a:solidFill>
            </a:endParaRPr>
          </a:p>
        </p:txBody>
      </p:sp>
      <p:cxnSp>
        <p:nvCxnSpPr>
          <p:cNvPr id="34821" name="Straight Connector 4"/>
          <p:cNvCxnSpPr>
            <a:cxnSpLocks noChangeShapeType="1"/>
          </p:cNvCxnSpPr>
          <p:nvPr/>
        </p:nvCxnSpPr>
        <p:spPr bwMode="auto">
          <a:xfrm rot="5400000">
            <a:off x="3238500" y="4343400"/>
            <a:ext cx="1447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822" name="Straight Connector 6"/>
          <p:cNvCxnSpPr>
            <a:cxnSpLocks noChangeShapeType="1"/>
          </p:cNvCxnSpPr>
          <p:nvPr/>
        </p:nvCxnSpPr>
        <p:spPr bwMode="auto">
          <a:xfrm>
            <a:off x="1447800" y="4343400"/>
            <a:ext cx="4495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709148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 smtClean="0"/>
          </a:p>
          <a:p>
            <a:r>
              <a:rPr lang="en-US" sz="2400" dirty="0" smtClean="0"/>
              <a:t>Notional balance sheet at end of the year if the loan pays off in full:</a:t>
            </a:r>
          </a:p>
          <a:p>
            <a:pPr>
              <a:buFont typeface="Times" pitchFamily="-84" charset="0"/>
              <a:buNone/>
            </a:pPr>
            <a:endParaRPr lang="en-US" sz="2400" dirty="0" smtClean="0"/>
          </a:p>
          <a:p>
            <a:pPr lvl="2">
              <a:buFontTx/>
              <a:buNone/>
            </a:pPr>
            <a:r>
              <a:rPr lang="en-US" dirty="0" smtClean="0"/>
              <a:t>Assets			Liabilities</a:t>
            </a:r>
          </a:p>
          <a:p>
            <a:pPr lvl="2">
              <a:buFontTx/>
              <a:buNone/>
            </a:pPr>
            <a:endParaRPr lang="en-US" sz="1600" dirty="0" smtClean="0"/>
          </a:p>
          <a:p>
            <a:pPr lvl="2">
              <a:buFontTx/>
              <a:buNone/>
            </a:pPr>
            <a:r>
              <a:rPr lang="en-US" dirty="0" smtClean="0"/>
              <a:t>Cash $1030		Treasury Debt $1020</a:t>
            </a:r>
          </a:p>
          <a:p>
            <a:pPr lvl="2">
              <a:buFontTx/>
              <a:buNone/>
            </a:pPr>
            <a:r>
              <a:rPr lang="en-US" sz="1600" dirty="0" smtClean="0"/>
              <a:t>				</a:t>
            </a:r>
            <a:r>
              <a:rPr lang="en-US" dirty="0" smtClean="0">
                <a:solidFill>
                  <a:srgbClr val="00B050"/>
                </a:solidFill>
              </a:rPr>
              <a:t>Taxpayers 	$10</a:t>
            </a:r>
          </a:p>
        </p:txBody>
      </p:sp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200" smtClean="0"/>
              <a:t>Why the government’s cost of capital exceeds Treasury rates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fld id="{425F2A3E-02FE-4094-91B5-2F8FC023CD9E}" type="slidenum">
              <a:rPr lang="en-US" sz="1200" smtClean="0">
                <a:solidFill>
                  <a:srgbClr val="898989"/>
                </a:solidFill>
              </a:rPr>
              <a:pPr eaLnBrk="1" hangingPunct="1"/>
              <a:t>8</a:t>
            </a:fld>
            <a:endParaRPr lang="en-US" sz="1200" smtClean="0">
              <a:solidFill>
                <a:srgbClr val="898989"/>
              </a:solidFill>
            </a:endParaRPr>
          </a:p>
        </p:txBody>
      </p:sp>
      <p:cxnSp>
        <p:nvCxnSpPr>
          <p:cNvPr id="35845" name="Straight Connector 4"/>
          <p:cNvCxnSpPr>
            <a:cxnSpLocks noChangeShapeType="1"/>
          </p:cNvCxnSpPr>
          <p:nvPr/>
        </p:nvCxnSpPr>
        <p:spPr bwMode="auto">
          <a:xfrm rot="5400000">
            <a:off x="3086100" y="3886200"/>
            <a:ext cx="1447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46" name="Straight Connector 6"/>
          <p:cNvCxnSpPr>
            <a:cxnSpLocks noChangeShapeType="1"/>
          </p:cNvCxnSpPr>
          <p:nvPr/>
        </p:nvCxnSpPr>
        <p:spPr bwMode="auto">
          <a:xfrm>
            <a:off x="1371600" y="3886200"/>
            <a:ext cx="4495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31638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buFont typeface="Times" charset="0"/>
              <a:buChar char="•"/>
              <a:defRPr/>
            </a:pPr>
            <a:r>
              <a:rPr lang="en-US" sz="2900" dirty="0" smtClean="0">
                <a:ea typeface="ＭＳ Ｐゴシック" pitchFamily="-110" charset="-128"/>
              </a:rPr>
              <a:t>Notional balance sheet at end of the year if the loan defaults and recovery is $515 (50% recovery rate):</a:t>
            </a:r>
          </a:p>
          <a:p>
            <a:pPr>
              <a:buFont typeface="Times" charset="0"/>
              <a:buChar char="•"/>
              <a:defRPr/>
            </a:pPr>
            <a:endParaRPr lang="en-US" sz="2900" dirty="0" smtClean="0">
              <a:ea typeface="ＭＳ Ｐゴシック" pitchFamily="-110" charset="-128"/>
            </a:endParaRPr>
          </a:p>
          <a:p>
            <a:pPr lvl="2">
              <a:buFontTx/>
              <a:buNone/>
              <a:defRPr/>
            </a:pPr>
            <a:r>
              <a:rPr lang="en-US" sz="2900" dirty="0" smtClean="0">
                <a:ea typeface="ＭＳ Ｐゴシック" pitchFamily="-110" charset="-128"/>
              </a:rPr>
              <a:t>Assets			Liabilities</a:t>
            </a:r>
          </a:p>
          <a:p>
            <a:pPr lvl="2">
              <a:buFontTx/>
              <a:buNone/>
              <a:defRPr/>
            </a:pPr>
            <a:endParaRPr lang="en-US" sz="2900" dirty="0" smtClean="0">
              <a:ea typeface="ＭＳ Ｐゴシック" pitchFamily="-110" charset="-128"/>
            </a:endParaRPr>
          </a:p>
          <a:p>
            <a:pPr lvl="2">
              <a:buFontTx/>
              <a:buNone/>
              <a:defRPr/>
            </a:pPr>
            <a:r>
              <a:rPr lang="en-US" sz="2900" dirty="0" smtClean="0">
                <a:ea typeface="ＭＳ Ｐゴシック" pitchFamily="-110" charset="-128"/>
              </a:rPr>
              <a:t>Cash $515		Treasury Debt $1020</a:t>
            </a:r>
          </a:p>
          <a:p>
            <a:pPr lvl="2">
              <a:buFontTx/>
              <a:buNone/>
              <a:defRPr/>
            </a:pPr>
            <a:r>
              <a:rPr lang="en-US" sz="2900" dirty="0" smtClean="0">
                <a:ea typeface="ＭＳ Ｐゴシック" pitchFamily="-110" charset="-128"/>
              </a:rPr>
              <a:t>				</a:t>
            </a:r>
            <a:r>
              <a:rPr lang="en-US" sz="2900" b="1" dirty="0" smtClean="0">
                <a:solidFill>
                  <a:srgbClr val="FF0000"/>
                </a:solidFill>
                <a:ea typeface="ＭＳ Ｐゴシック" pitchFamily="-110" charset="-128"/>
              </a:rPr>
              <a:t>Taxpayers -$505</a:t>
            </a:r>
          </a:p>
          <a:p>
            <a:pPr>
              <a:buFont typeface="Times" charset="0"/>
              <a:buChar char="•"/>
              <a:defRPr/>
            </a:pPr>
            <a:endParaRPr lang="en-US" dirty="0" smtClean="0">
              <a:ea typeface="ＭＳ Ｐゴシック" pitchFamily="-110" charset="-128"/>
            </a:endParaRPr>
          </a:p>
          <a:p>
            <a:pPr>
              <a:buFont typeface="Times" charset="0"/>
              <a:buChar char="•"/>
              <a:defRPr/>
            </a:pPr>
            <a:r>
              <a:rPr lang="en-US" dirty="0" smtClean="0">
                <a:ea typeface="ＭＳ Ｐゴシック" pitchFamily="-110" charset="-128"/>
              </a:rPr>
              <a:t>Treasury borrowing costs are low because of taxpayer backstop.</a:t>
            </a:r>
          </a:p>
          <a:p>
            <a:pPr>
              <a:buFont typeface="Times" charset="0"/>
              <a:buChar char="•"/>
              <a:defRPr/>
            </a:pPr>
            <a:r>
              <a:rPr lang="en-US" dirty="0" smtClean="0">
                <a:ea typeface="ＭＳ Ｐゴシック" pitchFamily="-110" charset="-128"/>
              </a:rPr>
              <a:t>Taxpayers are equity partners in government credit obligations.</a:t>
            </a:r>
          </a:p>
          <a:p>
            <a:pPr>
              <a:buFont typeface="Times" charset="0"/>
              <a:buChar char="•"/>
              <a:defRPr/>
            </a:pPr>
            <a:r>
              <a:rPr lang="en-US" dirty="0" smtClean="0">
                <a:ea typeface="ＭＳ Ｐゴシック" pitchFamily="-110" charset="-128"/>
              </a:rPr>
              <a:t>The government’s cost of capital is a weighted average of the cost of debt and equity (as for a private sector firm). </a:t>
            </a:r>
          </a:p>
          <a:p>
            <a:pPr>
              <a:buFont typeface="Times" charset="0"/>
              <a:buChar char="•"/>
              <a:defRPr/>
            </a:pPr>
            <a:r>
              <a:rPr lang="en-US" dirty="0" smtClean="0">
                <a:ea typeface="ＭＳ Ｐゴシック" pitchFamily="-110" charset="-128"/>
              </a:rPr>
              <a:t>“Fair value” estimates calculated using risk-adjusted discount rates provide a more accurate picture of costs.</a:t>
            </a:r>
          </a:p>
          <a:p>
            <a:pPr>
              <a:buFont typeface="Times" charset="0"/>
              <a:buChar char="•"/>
              <a:defRPr/>
            </a:pPr>
            <a:endParaRPr lang="en-US" dirty="0" smtClean="0">
              <a:ea typeface="ＭＳ Ｐゴシック" pitchFamily="-110" charset="-128"/>
            </a:endParaRPr>
          </a:p>
        </p:txBody>
      </p:sp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200" dirty="0" smtClean="0"/>
              <a:t>Why the government’s cost of capital exceeds Treasury rates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0" y="6356350"/>
            <a:ext cx="19812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/>
            <a:fld id="{31F3DCA3-AFCC-4AAB-89F0-FE5F502F4AB4}" type="slidenum">
              <a:rPr lang="en-US" sz="1200" smtClean="0">
                <a:solidFill>
                  <a:srgbClr val="898989"/>
                </a:solidFill>
              </a:rPr>
              <a:pPr eaLnBrk="1" hangingPunct="1"/>
              <a:t>9</a:t>
            </a:fld>
            <a:endParaRPr lang="en-US" sz="1200" smtClean="0">
              <a:solidFill>
                <a:srgbClr val="898989"/>
              </a:solidFill>
            </a:endParaRPr>
          </a:p>
        </p:txBody>
      </p:sp>
      <p:cxnSp>
        <p:nvCxnSpPr>
          <p:cNvPr id="36869" name="Straight Connector 4"/>
          <p:cNvCxnSpPr>
            <a:cxnSpLocks noChangeShapeType="1"/>
          </p:cNvCxnSpPr>
          <p:nvPr/>
        </p:nvCxnSpPr>
        <p:spPr bwMode="auto">
          <a:xfrm rot="5400000">
            <a:off x="2552700" y="3235325"/>
            <a:ext cx="1447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0" name="Straight Connector 6"/>
          <p:cNvCxnSpPr>
            <a:cxnSpLocks noChangeShapeType="1"/>
          </p:cNvCxnSpPr>
          <p:nvPr/>
        </p:nvCxnSpPr>
        <p:spPr bwMode="auto">
          <a:xfrm>
            <a:off x="1219200" y="2971800"/>
            <a:ext cx="4495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74184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1149</TotalTime>
  <Words>1731</Words>
  <Application>Microsoft Office PowerPoint</Application>
  <PresentationFormat>On-screen Show (4:3)</PresentationFormat>
  <Paragraphs>255</Paragraphs>
  <Slides>30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Office Theme</vt:lpstr>
      <vt:lpstr>Equation</vt:lpstr>
      <vt:lpstr>Credit Subsidies  for Higher Education</vt:lpstr>
      <vt:lpstr>Introduction and Overview</vt:lpstr>
      <vt:lpstr>Introduction and Overview</vt:lpstr>
      <vt:lpstr>Introduction and Overview</vt:lpstr>
      <vt:lpstr>U.S. Federal Student Loans Outstanding 1998 to 2010</vt:lpstr>
      <vt:lpstr>Government undervaluation of credit subsidies</vt:lpstr>
      <vt:lpstr>Why the government’s cost of capital exceeds Treasury rates</vt:lpstr>
      <vt:lpstr>Why the government’s cost of capital exceeds Treasury rates</vt:lpstr>
      <vt:lpstr>Why the government’s cost of capital exceeds Treasury rates</vt:lpstr>
      <vt:lpstr>Cost understatement for student loans</vt:lpstr>
      <vt:lpstr>Imputed cost of capital for loans</vt:lpstr>
      <vt:lpstr>Fair value subsidy rates  vs. budgetary subsidy rates</vt:lpstr>
      <vt:lpstr>Current fair value subsidy rates  vs. budgetary subsidy rates</vt:lpstr>
      <vt:lpstr>Analysis of the student loan  consolidation option</vt:lpstr>
      <vt:lpstr>Analysis of the student loan  consolidation option</vt:lpstr>
      <vt:lpstr>The federal student loan program</vt:lpstr>
      <vt:lpstr>The consolidation option</vt:lpstr>
      <vt:lpstr>Consolidation option: benefits to students</vt:lpstr>
      <vt:lpstr>Modeling cost of consolidation option</vt:lpstr>
      <vt:lpstr>Model of borrower behavior</vt:lpstr>
      <vt:lpstr>Model of borrower behavior</vt:lpstr>
      <vt:lpstr>Model of borrower behavior</vt:lpstr>
      <vt:lpstr>More on borrower behavior</vt:lpstr>
      <vt:lpstr>PowerPoint Presentation</vt:lpstr>
      <vt:lpstr>Model of interest rates</vt:lpstr>
      <vt:lpstr>Cost to the government: a valuation model</vt:lpstr>
      <vt:lpstr>Results: prospective government costs</vt:lpstr>
      <vt:lpstr>Results: realized government costs</vt:lpstr>
      <vt:lpstr>Results: realized costs were not too surprising</vt:lpstr>
      <vt:lpstr>Concluding comments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Credit Subsidies for Higher Education</dc:title>
  <dc:creator>Deborah Lucas</dc:creator>
  <cp:lastModifiedBy>SSCS</cp:lastModifiedBy>
  <cp:revision>71</cp:revision>
  <dcterms:created xsi:type="dcterms:W3CDTF">2013-06-22T14:22:01Z</dcterms:created>
  <dcterms:modified xsi:type="dcterms:W3CDTF">2013-08-02T22:31:27Z</dcterms:modified>
</cp:coreProperties>
</file>