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yaoyang\Chinese%20growth%20miracle\&#31532;&#19968;&#37096;&#20998;&#65288;penn%20table&#6528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Ongoing%20projects\Chinese%20growth%20miracle\Tables%20and%20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22178477690393"/>
          <c:y val="4.9842961548998685E-2"/>
          <c:w val="0.62725503062117827"/>
          <c:h val="0.74790494622515913"/>
        </c:manualLayout>
      </c:layout>
      <c:lineChart>
        <c:grouping val="standard"/>
        <c:varyColors val="0"/>
        <c:ser>
          <c:idx val="3"/>
          <c:order val="0"/>
          <c:tx>
            <c:v>Japan</c:v>
          </c:tx>
          <c:spPr>
            <a:ln>
              <a:solidFill>
                <a:schemeClr val="accent5"/>
              </a:solidFill>
              <a:prstDash val="dash"/>
            </a:ln>
          </c:spPr>
          <c:marker>
            <c:symbol val="none"/>
          </c:marker>
          <c:cat>
            <c:numRef>
              <c:f>'China, Korea, Japan, and Brazil'!$B$2:$BJ$2</c:f>
              <c:numCache>
                <c:formatCode>General</c:formatCode>
                <c:ptCount val="6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</c:numCache>
            </c:numRef>
          </c:cat>
          <c:val>
            <c:numRef>
              <c:f>'China, Korea, Japan, and Brazil'!$B$6:$BJ$6</c:f>
              <c:numCache>
                <c:formatCode>General</c:formatCode>
                <c:ptCount val="61"/>
                <c:pt idx="0">
                  <c:v>3118.2653310000001</c:v>
                </c:pt>
                <c:pt idx="1">
                  <c:v>3405.189374</c:v>
                </c:pt>
                <c:pt idx="2">
                  <c:v>3729.0460599999997</c:v>
                </c:pt>
                <c:pt idx="3">
                  <c:v>3930.5788469999998</c:v>
                </c:pt>
                <c:pt idx="4">
                  <c:v>4086.1757190000012</c:v>
                </c:pt>
                <c:pt idx="5">
                  <c:v>4341.0894579999995</c:v>
                </c:pt>
                <c:pt idx="6">
                  <c:v>4594.0429840000024</c:v>
                </c:pt>
                <c:pt idx="7">
                  <c:v>4877.7498059999998</c:v>
                </c:pt>
                <c:pt idx="8">
                  <c:v>5061.5363589999997</c:v>
                </c:pt>
                <c:pt idx="9">
                  <c:v>5453.699055</c:v>
                </c:pt>
                <c:pt idx="10">
                  <c:v>6093.5892000000003</c:v>
                </c:pt>
                <c:pt idx="11">
                  <c:v>6781.2876159999996</c:v>
                </c:pt>
                <c:pt idx="12">
                  <c:v>7310.0898700000007</c:v>
                </c:pt>
                <c:pt idx="13">
                  <c:v>7862.5519140000024</c:v>
                </c:pt>
                <c:pt idx="14">
                  <c:v>8679.5504660000006</c:v>
                </c:pt>
                <c:pt idx="15">
                  <c:v>9043.2029879999991</c:v>
                </c:pt>
                <c:pt idx="16">
                  <c:v>9915.0763580000003</c:v>
                </c:pt>
                <c:pt idx="17">
                  <c:v>10900.69116</c:v>
                </c:pt>
                <c:pt idx="18">
                  <c:v>12166.65358</c:v>
                </c:pt>
                <c:pt idx="19">
                  <c:v>13500.895839999932</c:v>
                </c:pt>
                <c:pt idx="20">
                  <c:v>14797.04012</c:v>
                </c:pt>
                <c:pt idx="21">
                  <c:v>15263.144460000058</c:v>
                </c:pt>
                <c:pt idx="22">
                  <c:v>16343.716350000002</c:v>
                </c:pt>
                <c:pt idx="23">
                  <c:v>17476.384129999999</c:v>
                </c:pt>
                <c:pt idx="24">
                  <c:v>16978.66662</c:v>
                </c:pt>
                <c:pt idx="25">
                  <c:v>17201.03312</c:v>
                </c:pt>
                <c:pt idx="26">
                  <c:v>17663.759679999861</c:v>
                </c:pt>
                <c:pt idx="27">
                  <c:v>18234.02029</c:v>
                </c:pt>
                <c:pt idx="28">
                  <c:v>19050.554549999895</c:v>
                </c:pt>
                <c:pt idx="29">
                  <c:v>19960.710449999915</c:v>
                </c:pt>
                <c:pt idx="30">
                  <c:v>20495.158599999992</c:v>
                </c:pt>
                <c:pt idx="31">
                  <c:v>20920.788890000138</c:v>
                </c:pt>
                <c:pt idx="32">
                  <c:v>21340.96127</c:v>
                </c:pt>
                <c:pt idx="33">
                  <c:v>21528.20592</c:v>
                </c:pt>
                <c:pt idx="34">
                  <c:v>21997.233800000005</c:v>
                </c:pt>
                <c:pt idx="35">
                  <c:v>23011.865829999999</c:v>
                </c:pt>
                <c:pt idx="36">
                  <c:v>23602.514759999907</c:v>
                </c:pt>
                <c:pt idx="37">
                  <c:v>24361.427009999999</c:v>
                </c:pt>
                <c:pt idx="38">
                  <c:v>25914.251769999992</c:v>
                </c:pt>
                <c:pt idx="39">
                  <c:v>27130.551459999915</c:v>
                </c:pt>
                <c:pt idx="40">
                  <c:v>28499.945059999998</c:v>
                </c:pt>
                <c:pt idx="41">
                  <c:v>29274.05371</c:v>
                </c:pt>
                <c:pt idx="42">
                  <c:v>29417.810069999869</c:v>
                </c:pt>
                <c:pt idx="43">
                  <c:v>29370.87329</c:v>
                </c:pt>
                <c:pt idx="44">
                  <c:v>29500.593890000029</c:v>
                </c:pt>
                <c:pt idx="45">
                  <c:v>29970.49325</c:v>
                </c:pt>
                <c:pt idx="46">
                  <c:v>30662.341779999992</c:v>
                </c:pt>
                <c:pt idx="47">
                  <c:v>31012.25866</c:v>
                </c:pt>
                <c:pt idx="48">
                  <c:v>30253.41216</c:v>
                </c:pt>
                <c:pt idx="49">
                  <c:v>30096.950919999996</c:v>
                </c:pt>
                <c:pt idx="50">
                  <c:v>30953.472399999999</c:v>
                </c:pt>
                <c:pt idx="51">
                  <c:v>30978.893549999895</c:v>
                </c:pt>
                <c:pt idx="52">
                  <c:v>30964.681259999896</c:v>
                </c:pt>
                <c:pt idx="53">
                  <c:v>31303.480729999999</c:v>
                </c:pt>
                <c:pt idx="54">
                  <c:v>32117.125519999903</c:v>
                </c:pt>
                <c:pt idx="55">
                  <c:v>32761.125810000001</c:v>
                </c:pt>
                <c:pt idx="56">
                  <c:v>33423.325439999993</c:v>
                </c:pt>
                <c:pt idx="57">
                  <c:v>34222.271299999993</c:v>
                </c:pt>
                <c:pt idx="58">
                  <c:v>33735.678510000012</c:v>
                </c:pt>
                <c:pt idx="59">
                  <c:v>31957.849279999842</c:v>
                </c:pt>
              </c:numCache>
            </c:numRef>
          </c:val>
          <c:smooth val="0"/>
        </c:ser>
        <c:ser>
          <c:idx val="1"/>
          <c:order val="1"/>
          <c:tx>
            <c:v>Korea</c:v>
          </c:tx>
          <c:spPr>
            <a:ln>
              <a:prstDash val="dashDot"/>
            </a:ln>
          </c:spPr>
          <c:marker>
            <c:symbol val="none"/>
          </c:marker>
          <c:cat>
            <c:numRef>
              <c:f>'China, Korea, Japan, and Brazil'!$B$2:$BJ$2</c:f>
              <c:numCache>
                <c:formatCode>General</c:formatCode>
                <c:ptCount val="6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</c:numCache>
            </c:numRef>
          </c:cat>
          <c:val>
            <c:numRef>
              <c:f>'China, Korea, Japan, and Brazil'!$B$4:$BI$4</c:f>
              <c:numCache>
                <c:formatCode>General</c:formatCode>
                <c:ptCount val="60"/>
                <c:pt idx="0">
                  <c:v>1933.1512899999998</c:v>
                </c:pt>
                <c:pt idx="1">
                  <c:v>2006.4871459999999</c:v>
                </c:pt>
                <c:pt idx="2">
                  <c:v>2052.9173690000002</c:v>
                </c:pt>
                <c:pt idx="3">
                  <c:v>2272.4648449999886</c:v>
                </c:pt>
                <c:pt idx="4">
                  <c:v>2349.3716550000022</c:v>
                </c:pt>
                <c:pt idx="5">
                  <c:v>2570.5064389999998</c:v>
                </c:pt>
                <c:pt idx="6">
                  <c:v>2860.3782679999999</c:v>
                </c:pt>
                <c:pt idx="7">
                  <c:v>3018.4170940000022</c:v>
                </c:pt>
                <c:pt idx="8">
                  <c:v>3217.540403</c:v>
                </c:pt>
                <c:pt idx="9">
                  <c:v>3297.0373490000002</c:v>
                </c:pt>
                <c:pt idx="10">
                  <c:v>3614.9792590000002</c:v>
                </c:pt>
                <c:pt idx="11">
                  <c:v>3921.6165770000002</c:v>
                </c:pt>
                <c:pt idx="12">
                  <c:v>4018.0279360000022</c:v>
                </c:pt>
                <c:pt idx="13">
                  <c:v>4367.0391390000004</c:v>
                </c:pt>
                <c:pt idx="14">
                  <c:v>4772.8528850000002</c:v>
                </c:pt>
                <c:pt idx="15">
                  <c:v>5276.4257129999996</c:v>
                </c:pt>
                <c:pt idx="16">
                  <c:v>5689.6948730000004</c:v>
                </c:pt>
                <c:pt idx="17">
                  <c:v>5339.1651570000004</c:v>
                </c:pt>
                <c:pt idx="18">
                  <c:v>5502.6436730000014</c:v>
                </c:pt>
                <c:pt idx="19">
                  <c:v>5821.4819720000005</c:v>
                </c:pt>
                <c:pt idx="20">
                  <c:v>6342.6027660000054</c:v>
                </c:pt>
                <c:pt idx="21">
                  <c:v>6864.1733950000007</c:v>
                </c:pt>
                <c:pt idx="22">
                  <c:v>7227.2336099999993</c:v>
                </c:pt>
                <c:pt idx="23">
                  <c:v>7846.3468220000004</c:v>
                </c:pt>
                <c:pt idx="24">
                  <c:v>8648.4615419999991</c:v>
                </c:pt>
                <c:pt idx="25">
                  <c:v>9521.990153999981</c:v>
                </c:pt>
                <c:pt idx="26">
                  <c:v>10279.776750000006</c:v>
                </c:pt>
                <c:pt idx="27">
                  <c:v>11437.173559999999</c:v>
                </c:pt>
                <c:pt idx="28">
                  <c:v>12460.67417</c:v>
                </c:pt>
                <c:pt idx="29">
                  <c:v>12862.451059999989</c:v>
                </c:pt>
                <c:pt idx="30">
                  <c:v>13501.75295</c:v>
                </c:pt>
                <c:pt idx="31">
                  <c:v>14678.121510000004</c:v>
                </c:pt>
                <c:pt idx="32">
                  <c:v>15798.194320000002</c:v>
                </c:pt>
                <c:pt idx="33">
                  <c:v>16857.027900000001</c:v>
                </c:pt>
                <c:pt idx="34">
                  <c:v>17566.553539999895</c:v>
                </c:pt>
                <c:pt idx="35">
                  <c:v>15676.503919999985</c:v>
                </c:pt>
                <c:pt idx="36">
                  <c:v>17531.172790000001</c:v>
                </c:pt>
                <c:pt idx="37">
                  <c:v>18925.718809999998</c:v>
                </c:pt>
                <c:pt idx="38">
                  <c:v>19483.670010000002</c:v>
                </c:pt>
                <c:pt idx="39">
                  <c:v>20783.288530000005</c:v>
                </c:pt>
                <c:pt idx="40">
                  <c:v>21235.523379999915</c:v>
                </c:pt>
                <c:pt idx="41">
                  <c:v>22031.661189999999</c:v>
                </c:pt>
                <c:pt idx="42">
                  <c:v>22808.08929</c:v>
                </c:pt>
                <c:pt idx="43">
                  <c:v>23869.058809999999</c:v>
                </c:pt>
                <c:pt idx="44">
                  <c:v>25060.701720000001</c:v>
                </c:pt>
                <c:pt idx="45">
                  <c:v>25539.581020000001</c:v>
                </c:pt>
                <c:pt idx="46">
                  <c:v>25029.006219999996</c:v>
                </c:pt>
              </c:numCache>
            </c:numRef>
          </c:val>
          <c:smooth val="0"/>
        </c:ser>
        <c:ser>
          <c:idx val="2"/>
          <c:order val="2"/>
          <c:tx>
            <c:v>Brazil</c:v>
          </c:tx>
          <c:spPr>
            <a:ln>
              <a:prstDash val="lgDashDotDot"/>
            </a:ln>
          </c:spPr>
          <c:marker>
            <c:symbol val="none"/>
          </c:marker>
          <c:cat>
            <c:numRef>
              <c:f>'China, Korea, Japan, and Brazil'!$B$2:$BJ$2</c:f>
              <c:numCache>
                <c:formatCode>General</c:formatCode>
                <c:ptCount val="6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</c:numCache>
            </c:numRef>
          </c:cat>
          <c:val>
            <c:numRef>
              <c:f>'China, Korea, Japan, and Brazil'!$B$5:$BI$5</c:f>
              <c:numCache>
                <c:formatCode>General</c:formatCode>
                <c:ptCount val="60"/>
                <c:pt idx="0">
                  <c:v>1980.1431169999919</c:v>
                </c:pt>
                <c:pt idx="1">
                  <c:v>2029.3988099999999</c:v>
                </c:pt>
                <c:pt idx="2">
                  <c:v>2165.3046589999999</c:v>
                </c:pt>
                <c:pt idx="3">
                  <c:v>2168.4844839999987</c:v>
                </c:pt>
                <c:pt idx="4">
                  <c:v>2305.2198760000001</c:v>
                </c:pt>
                <c:pt idx="5">
                  <c:v>2378.5660869999997</c:v>
                </c:pt>
                <c:pt idx="6">
                  <c:v>2381.3375680000022</c:v>
                </c:pt>
                <c:pt idx="7">
                  <c:v>2557.2038520000001</c:v>
                </c:pt>
                <c:pt idx="8">
                  <c:v>2639.2778819999876</c:v>
                </c:pt>
                <c:pt idx="9">
                  <c:v>2761.6495110000001</c:v>
                </c:pt>
                <c:pt idx="10">
                  <c:v>2877.6707879999999</c:v>
                </c:pt>
                <c:pt idx="11">
                  <c:v>3193.0655930000012</c:v>
                </c:pt>
                <c:pt idx="12">
                  <c:v>3266.2610340000001</c:v>
                </c:pt>
                <c:pt idx="13">
                  <c:v>3370.6245039999999</c:v>
                </c:pt>
                <c:pt idx="14">
                  <c:v>3417.8441899999998</c:v>
                </c:pt>
                <c:pt idx="15">
                  <c:v>3564.2557700000002</c:v>
                </c:pt>
                <c:pt idx="16">
                  <c:v>3601.6105560000115</c:v>
                </c:pt>
                <c:pt idx="17">
                  <c:v>3700.5977619999999</c:v>
                </c:pt>
                <c:pt idx="18">
                  <c:v>4008.6129470000001</c:v>
                </c:pt>
                <c:pt idx="19">
                  <c:v>4136.8316850000001</c:v>
                </c:pt>
                <c:pt idx="20">
                  <c:v>4480.7593200000001</c:v>
                </c:pt>
                <c:pt idx="21">
                  <c:v>4903.8785499999994</c:v>
                </c:pt>
                <c:pt idx="22">
                  <c:v>5352.1552220000249</c:v>
                </c:pt>
                <c:pt idx="23">
                  <c:v>5932.4226870000002</c:v>
                </c:pt>
                <c:pt idx="24">
                  <c:v>6309.1462700000229</c:v>
                </c:pt>
                <c:pt idx="25">
                  <c:v>6404.942172</c:v>
                </c:pt>
                <c:pt idx="26">
                  <c:v>6974.5601500000002</c:v>
                </c:pt>
                <c:pt idx="27">
                  <c:v>7069.6501320000034</c:v>
                </c:pt>
                <c:pt idx="28">
                  <c:v>7241.7545910000044</c:v>
                </c:pt>
                <c:pt idx="29">
                  <c:v>7596.105818</c:v>
                </c:pt>
                <c:pt idx="30">
                  <c:v>8046.6528960000278</c:v>
                </c:pt>
                <c:pt idx="31">
                  <c:v>7381.345738</c:v>
                </c:pt>
                <c:pt idx="32">
                  <c:v>7307.3709989999998</c:v>
                </c:pt>
                <c:pt idx="33">
                  <c:v>6871.7737969999998</c:v>
                </c:pt>
                <c:pt idx="34">
                  <c:v>6957.9976700000007</c:v>
                </c:pt>
                <c:pt idx="35">
                  <c:v>7116.4188839999997</c:v>
                </c:pt>
                <c:pt idx="36">
                  <c:v>7833.994584</c:v>
                </c:pt>
                <c:pt idx="37">
                  <c:v>7839.8323090000004</c:v>
                </c:pt>
                <c:pt idx="38">
                  <c:v>7588.7055440000004</c:v>
                </c:pt>
                <c:pt idx="39">
                  <c:v>7514.7131680000002</c:v>
                </c:pt>
                <c:pt idx="40">
                  <c:v>7180.5995110000003</c:v>
                </c:pt>
                <c:pt idx="41">
                  <c:v>7132.7533309999999</c:v>
                </c:pt>
                <c:pt idx="42">
                  <c:v>6983.6760300000014</c:v>
                </c:pt>
                <c:pt idx="43">
                  <c:v>7196.8366180000003</c:v>
                </c:pt>
                <c:pt idx="44">
                  <c:v>7482.7247650000008</c:v>
                </c:pt>
                <c:pt idx="45">
                  <c:v>7640.9353629999996</c:v>
                </c:pt>
                <c:pt idx="46">
                  <c:v>7692.3262140000334</c:v>
                </c:pt>
                <c:pt idx="47">
                  <c:v>7826.7219330000034</c:v>
                </c:pt>
                <c:pt idx="48">
                  <c:v>7744.8610500000004</c:v>
                </c:pt>
                <c:pt idx="49">
                  <c:v>7613.4467910000003</c:v>
                </c:pt>
                <c:pt idx="50">
                  <c:v>7790.5264040000229</c:v>
                </c:pt>
                <c:pt idx="51">
                  <c:v>7821.9274869999999</c:v>
                </c:pt>
                <c:pt idx="52">
                  <c:v>7945.0306680000003</c:v>
                </c:pt>
                <c:pt idx="53">
                  <c:v>7793.4578739999997</c:v>
                </c:pt>
                <c:pt idx="54">
                  <c:v>8158.0445519999994</c:v>
                </c:pt>
                <c:pt idx="55">
                  <c:v>8349.9475280000006</c:v>
                </c:pt>
                <c:pt idx="56">
                  <c:v>8606.505955999959</c:v>
                </c:pt>
                <c:pt idx="57">
                  <c:v>9041.6964389999994</c:v>
                </c:pt>
                <c:pt idx="58">
                  <c:v>9317.3683219999475</c:v>
                </c:pt>
                <c:pt idx="59">
                  <c:v>9352.809945999983</c:v>
                </c:pt>
              </c:numCache>
            </c:numRef>
          </c:val>
          <c:smooth val="0"/>
        </c:ser>
        <c:ser>
          <c:idx val="0"/>
          <c:order val="3"/>
          <c:tx>
            <c:v>China</c:v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'China, Korea, Japan, and Brazil'!$B$2:$BJ$2</c:f>
              <c:numCache>
                <c:formatCode>General</c:formatCode>
                <c:ptCount val="6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</c:numCache>
            </c:numRef>
          </c:cat>
          <c:val>
            <c:numRef>
              <c:f>'China, Korea, Japan, and Brazil'!$B$3:$BI$3</c:f>
              <c:numCache>
                <c:formatCode>General</c:formatCode>
                <c:ptCount val="60"/>
                <c:pt idx="0">
                  <c:v>1076.16494099999</c:v>
                </c:pt>
                <c:pt idx="1">
                  <c:v>1125.0772919999999</c:v>
                </c:pt>
                <c:pt idx="2">
                  <c:v>1183.721614</c:v>
                </c:pt>
                <c:pt idx="3">
                  <c:v>1232.040802</c:v>
                </c:pt>
                <c:pt idx="4">
                  <c:v>1311.36628</c:v>
                </c:pt>
                <c:pt idx="5">
                  <c:v>1403.5075520000059</c:v>
                </c:pt>
                <c:pt idx="6">
                  <c:v>1530.44632</c:v>
                </c:pt>
                <c:pt idx="7">
                  <c:v>1605.6977910000001</c:v>
                </c:pt>
                <c:pt idx="8">
                  <c:v>1672.108884</c:v>
                </c:pt>
                <c:pt idx="9">
                  <c:v>1800.5707970000001</c:v>
                </c:pt>
                <c:pt idx="10">
                  <c:v>1829.5380829999999</c:v>
                </c:pt>
                <c:pt idx="11">
                  <c:v>1774.9198580000011</c:v>
                </c:pt>
                <c:pt idx="12">
                  <c:v>1807.386647</c:v>
                </c:pt>
                <c:pt idx="13">
                  <c:v>1887.8458410000001</c:v>
                </c:pt>
                <c:pt idx="14">
                  <c:v>2027.7827870000001</c:v>
                </c:pt>
                <c:pt idx="15">
                  <c:v>2189.8704980000002</c:v>
                </c:pt>
                <c:pt idx="16">
                  <c:v>2401.9109760000124</c:v>
                </c:pt>
                <c:pt idx="17">
                  <c:v>2748.1799599999999</c:v>
                </c:pt>
                <c:pt idx="18">
                  <c:v>2823.9312300000124</c:v>
                </c:pt>
                <c:pt idx="19">
                  <c:v>2994.7928009999987</c:v>
                </c:pt>
                <c:pt idx="20">
                  <c:v>2996.6412989999999</c:v>
                </c:pt>
                <c:pt idx="21">
                  <c:v>3087.6466489999866</c:v>
                </c:pt>
                <c:pt idx="22">
                  <c:v>3261.0042549999998</c:v>
                </c:pt>
                <c:pt idx="23">
                  <c:v>3449.5571320000181</c:v>
                </c:pt>
                <c:pt idx="24">
                  <c:v>3839.2697370000001</c:v>
                </c:pt>
                <c:pt idx="25">
                  <c:v>4207.4808719999992</c:v>
                </c:pt>
                <c:pt idx="26">
                  <c:v>4676.7219410000034</c:v>
                </c:pt>
                <c:pt idx="27">
                  <c:v>5218.0645760000034</c:v>
                </c:pt>
                <c:pt idx="28">
                  <c:v>5868.8946190000024</c:v>
                </c:pt>
                <c:pt idx="29">
                  <c:v>6605.898878</c:v>
                </c:pt>
                <c:pt idx="30">
                  <c:v>6996.1246210000381</c:v>
                </c:pt>
                <c:pt idx="31">
                  <c:v>7430.7519090000014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09024"/>
        <c:axId val="34610560"/>
      </c:lineChart>
      <c:catAx>
        <c:axId val="3460902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crossAx val="34610560"/>
        <c:crosses val="autoZero"/>
        <c:auto val="1"/>
        <c:lblAlgn val="ctr"/>
        <c:lblOffset val="100"/>
        <c:tickLblSkip val="4"/>
        <c:noMultiLvlLbl val="0"/>
      </c:catAx>
      <c:valAx>
        <c:axId val="34610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Per-capita GDP</a:t>
                </a:r>
              </a:p>
              <a:p>
                <a:pPr>
                  <a:defRPr/>
                </a:pPr>
                <a:r>
                  <a:rPr lang="en-US"/>
                  <a:t> (2005 constant PPP dollars)</a:t>
                </a:r>
                <a:endParaRPr lang="zh-CN"/>
              </a:p>
            </c:rich>
          </c:tx>
          <c:layout>
            <c:manualLayout>
              <c:xMode val="edge"/>
              <c:yMode val="edge"/>
              <c:x val="1.7676843528073978E-2"/>
              <c:y val="0.1542963860286705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3460902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281340265742346E-2"/>
          <c:y val="9.5534787123572246E-2"/>
          <c:w val="0.81148954463996759"/>
          <c:h val="0.76954988103122623"/>
        </c:manualLayout>
      </c:layout>
      <c:barChart>
        <c:barDir val="bar"/>
        <c:grouping val="clustered"/>
        <c:varyColors val="0"/>
        <c:ser>
          <c:idx val="2"/>
          <c:order val="0"/>
          <c:tx>
            <c:v>Urban</c:v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cat>
            <c:strRef>
              <c:f>'[7]Bar Graph'!$A$34:$A$40</c:f>
              <c:strCache>
                <c:ptCount val="7"/>
                <c:pt idx="0">
                  <c:v>21-29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60-69</c:v>
                </c:pt>
                <c:pt idx="5">
                  <c:v>70-79</c:v>
                </c:pt>
                <c:pt idx="6">
                  <c:v>80+</c:v>
                </c:pt>
              </c:strCache>
            </c:strRef>
          </c:cat>
          <c:val>
            <c:numRef>
              <c:f>'[7]Bar Graph'!$D$34:$D$40</c:f>
              <c:numCache>
                <c:formatCode>General</c:formatCode>
                <c:ptCount val="7"/>
                <c:pt idx="0">
                  <c:v>-10.7</c:v>
                </c:pt>
                <c:pt idx="1">
                  <c:v>-10</c:v>
                </c:pt>
                <c:pt idx="2">
                  <c:v>-8.1399999999999988</c:v>
                </c:pt>
                <c:pt idx="3">
                  <c:v>-7.1599999999999975</c:v>
                </c:pt>
                <c:pt idx="4">
                  <c:v>-6.03</c:v>
                </c:pt>
                <c:pt idx="5">
                  <c:v>-4.99</c:v>
                </c:pt>
                <c:pt idx="6">
                  <c:v>-3.92</c:v>
                </c:pt>
              </c:numCache>
            </c:numRef>
          </c:val>
        </c:ser>
        <c:ser>
          <c:idx val="0"/>
          <c:order val="3"/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'[7]Bar Graph'!$A$34:$A$40</c:f>
              <c:strCache>
                <c:ptCount val="7"/>
                <c:pt idx="0">
                  <c:v>21-29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60-69</c:v>
                </c:pt>
                <c:pt idx="5">
                  <c:v>70-79</c:v>
                </c:pt>
                <c:pt idx="6">
                  <c:v>80+</c:v>
                </c:pt>
              </c:strCache>
            </c:strRef>
          </c:cat>
          <c:val>
            <c:numRef>
              <c:f>'[7]Bar Graph'!$B$34:$B$40</c:f>
              <c:numCache>
                <c:formatCode>General</c:formatCode>
                <c:ptCount val="7"/>
                <c:pt idx="0">
                  <c:v>-7.96</c:v>
                </c:pt>
                <c:pt idx="1">
                  <c:v>-5.94</c:v>
                </c:pt>
                <c:pt idx="2">
                  <c:v>-5.87</c:v>
                </c:pt>
                <c:pt idx="3">
                  <c:v>-4.99</c:v>
                </c:pt>
                <c:pt idx="4">
                  <c:v>-3.79</c:v>
                </c:pt>
                <c:pt idx="5">
                  <c:v>-2.12</c:v>
                </c:pt>
                <c:pt idx="6">
                  <c:v>-1.04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14688"/>
        <c:axId val="40516224"/>
      </c:barChart>
      <c:barChart>
        <c:barDir val="bar"/>
        <c:grouping val="clustered"/>
        <c:varyColors val="0"/>
        <c:ser>
          <c:idx val="3"/>
          <c:order val="1"/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cat>
            <c:strRef>
              <c:f>'[7]Bar Graph'!$A$34:$A$40</c:f>
              <c:strCache>
                <c:ptCount val="7"/>
                <c:pt idx="0">
                  <c:v>21-29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60-69</c:v>
                </c:pt>
                <c:pt idx="5">
                  <c:v>70-79</c:v>
                </c:pt>
                <c:pt idx="6">
                  <c:v>80+</c:v>
                </c:pt>
              </c:strCache>
            </c:strRef>
          </c:cat>
          <c:val>
            <c:numRef>
              <c:f>'[7]Bar Graph'!$E$34:$E$40</c:f>
              <c:numCache>
                <c:formatCode>General</c:formatCode>
                <c:ptCount val="7"/>
                <c:pt idx="0">
                  <c:v>10.7</c:v>
                </c:pt>
                <c:pt idx="1">
                  <c:v>8.9600000000000026</c:v>
                </c:pt>
                <c:pt idx="2">
                  <c:v>7.05</c:v>
                </c:pt>
                <c:pt idx="3">
                  <c:v>5.3599999999999985</c:v>
                </c:pt>
                <c:pt idx="4">
                  <c:v>4.0999999999999996</c:v>
                </c:pt>
                <c:pt idx="5">
                  <c:v>2.5099999999999998</c:v>
                </c:pt>
                <c:pt idx="6">
                  <c:v>0.92900000000000005</c:v>
                </c:pt>
              </c:numCache>
            </c:numRef>
          </c:val>
        </c:ser>
        <c:ser>
          <c:idx val="1"/>
          <c:order val="2"/>
          <c:tx>
            <c:v>Rural</c:v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'[7]Bar Graph'!$A$34:$A$40</c:f>
              <c:strCache>
                <c:ptCount val="7"/>
                <c:pt idx="0">
                  <c:v>21-29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60-69</c:v>
                </c:pt>
                <c:pt idx="5">
                  <c:v>70-79</c:v>
                </c:pt>
                <c:pt idx="6">
                  <c:v>80+</c:v>
                </c:pt>
              </c:strCache>
            </c:strRef>
          </c:cat>
          <c:val>
            <c:numRef>
              <c:f>'[7]Bar Graph'!$C$34:$C$40</c:f>
              <c:numCache>
                <c:formatCode>General</c:formatCode>
                <c:ptCount val="7"/>
                <c:pt idx="0">
                  <c:v>7.35</c:v>
                </c:pt>
                <c:pt idx="1">
                  <c:v>4.7699999999999996</c:v>
                </c:pt>
                <c:pt idx="2">
                  <c:v>3.86</c:v>
                </c:pt>
                <c:pt idx="3">
                  <c:v>1.9800000000000011</c:v>
                </c:pt>
                <c:pt idx="4">
                  <c:v>1.1299999999999988</c:v>
                </c:pt>
                <c:pt idx="5">
                  <c:v>0.42100000000000032</c:v>
                </c:pt>
                <c:pt idx="6">
                  <c:v>9.8000000000000101E-2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27744"/>
        <c:axId val="40526208"/>
      </c:barChart>
      <c:catAx>
        <c:axId val="40514688"/>
        <c:scaling>
          <c:orientation val="minMax"/>
        </c:scaling>
        <c:delete val="0"/>
        <c:axPos val="l"/>
        <c:majorTickMark val="none"/>
        <c:minorTickMark val="none"/>
        <c:tickLblPos val="none"/>
        <c:crossAx val="40516224"/>
        <c:crosses val="autoZero"/>
        <c:auto val="1"/>
        <c:lblAlgn val="ctr"/>
        <c:lblOffset val="100"/>
        <c:noMultiLvlLbl val="0"/>
      </c:catAx>
      <c:valAx>
        <c:axId val="40516224"/>
        <c:scaling>
          <c:orientation val="minMax"/>
          <c:max val="11"/>
          <c:min val="-11"/>
        </c:scaling>
        <c:delete val="0"/>
        <c:axPos val="b"/>
        <c:numFmt formatCode="0;[Black]0" sourceLinked="0"/>
        <c:majorTickMark val="out"/>
        <c:minorTickMark val="none"/>
        <c:tickLblPos val="nextTo"/>
        <c:crossAx val="40514688"/>
        <c:crossesAt val="1"/>
        <c:crossBetween val="between"/>
        <c:majorUnit val="2"/>
        <c:minorUnit val="1"/>
      </c:valAx>
      <c:valAx>
        <c:axId val="40526208"/>
        <c:scaling>
          <c:orientation val="minMax"/>
          <c:max val="11"/>
          <c:min val="-11"/>
        </c:scaling>
        <c:delete val="1"/>
        <c:axPos val="b"/>
        <c:numFmt formatCode="General" sourceLinked="1"/>
        <c:majorTickMark val="out"/>
        <c:minorTickMark val="none"/>
        <c:tickLblPos val="nextTo"/>
        <c:crossAx val="40527744"/>
        <c:crossesAt val="1"/>
        <c:crossBetween val="between"/>
        <c:majorUnit val="5"/>
        <c:minorUnit val="1"/>
      </c:valAx>
      <c:catAx>
        <c:axId val="40527744"/>
        <c:scaling>
          <c:orientation val="minMax"/>
        </c:scaling>
        <c:delete val="0"/>
        <c:axPos val="r"/>
        <c:majorTickMark val="out"/>
        <c:minorTickMark val="none"/>
        <c:tickLblPos val="nextTo"/>
        <c:crossAx val="40526208"/>
        <c:crosses val="max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0.4053</cdr:x>
      <cdr:y>0.88552</cdr:y>
    </cdr:from>
    <cdr:to>
      <cdr:x>0.68182</cdr:x>
      <cdr:y>0.99663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38350" y="2505076"/>
          <a:ext cx="1390650" cy="3143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CN" sz="1400" dirty="0">
              <a:latin typeface="Times New Roman" pitchFamily="18" charset="0"/>
              <a:cs typeface="Times New Roman" pitchFamily="18" charset="0"/>
            </a:rPr>
            <a:t>Years since takeoff</a:t>
          </a:r>
          <a:endParaRPr lang="zh-CN" altLang="en-US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0.25366</cdr:x>
      <cdr:y>0</cdr:y>
    </cdr:from>
    <cdr:to>
      <cdr:x>0.42003</cdr:x>
      <cdr:y>0.08723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78100" y="0"/>
          <a:ext cx="838332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altLang="zh-CN" sz="1400" dirty="0">
              <a:latin typeface="Times New Roman" pitchFamily="18" charset="0"/>
              <a:cs typeface="Times New Roman" pitchFamily="18" charset="0"/>
            </a:rPr>
            <a:t>Male</a:t>
          </a:r>
          <a:endParaRPr lang="zh-CN" altLang="en-US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0.50572</cdr:x>
      <cdr:y>0</cdr:y>
    </cdr:from>
    <cdr:to>
      <cdr:x>0.6721</cdr:x>
      <cdr:y>0.08723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312167" y="0"/>
          <a:ext cx="760689" cy="2667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altLang="zh-CN" sz="1400">
              <a:latin typeface="Times New Roman" pitchFamily="18" charset="0"/>
              <a:cs typeface="Times New Roman" pitchFamily="18" charset="0"/>
            </a:rPr>
            <a:t>Female</a:t>
          </a:r>
          <a:endParaRPr lang="zh-CN" altLang="en-US" sz="140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71D456-6E72-4ABD-8D6E-9A53C6E6A2FE}" type="datetimeFigureOut">
              <a:rPr lang="zh-CN" altLang="en-US"/>
              <a:pPr>
                <a:defRPr/>
              </a:pPr>
              <a:t>2013/6/18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355F5F7-6F48-4B76-85A1-78F9C8F1FE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308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5F5F7-6F48-4B76-85A1-78F9C8F1FE81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从平均受教育年限来看，走出国家和未走出国家的时间趋势非常相似，但就中学教育来看，二者的路径在</a:t>
            </a:r>
            <a:r>
              <a:rPr lang="en-US" altLang="zh-CN" dirty="0" smtClean="0"/>
              <a:t>1980</a:t>
            </a:r>
            <a:r>
              <a:rPr lang="zh-CN" altLang="en-US" dirty="0" smtClean="0"/>
              <a:t>年左右出现了分岔，高等教育也是如此（入学率亦然）。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3076B-6CC0-4B7E-833A-84A9D1120FCA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284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442C3-D058-4009-AC93-34CDE2F9E164}" type="datetime1">
              <a:rPr lang="zh-CN" altLang="en-US" smtClean="0"/>
              <a:t>2013/6/18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AA4C6-4809-4F7D-A34C-19106DB7360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725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7544" y="1772816"/>
            <a:ext cx="8229600" cy="452596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8C1E7-957A-4E4B-A7FB-8F091654B98D}" type="datetime1">
              <a:rPr lang="zh-CN" altLang="en-US" smtClean="0"/>
              <a:t>2013/6/18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6663B-FD48-4C28-9DEE-DB8DF75C820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/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59755-4591-41E4-8087-73F387BDD1B1}" type="datetime1">
              <a:rPr lang="zh-CN" altLang="en-US" smtClean="0"/>
              <a:t>2013/6/18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BF2A6-CD37-4036-9E33-938B66FB01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40" y="673228"/>
            <a:ext cx="82296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2A7D5-2A98-4AFF-8B29-DC96E775BF11}" type="datetime1">
              <a:rPr lang="zh-CN" altLang="en-US" smtClean="0"/>
              <a:t>2013/6/18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52980-88DD-43D4-A505-C4C6AC4B4E8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F96FE-6C56-4C45-A166-73457DC3F10B}" type="datetime1">
              <a:rPr lang="zh-CN" altLang="en-US" smtClean="0"/>
              <a:t>2013/6/18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016E3-BA96-47A8-A111-55DD09318D9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008" y="44725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008" y="177281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C4318-1AF8-463B-8438-CC25ED8D838C}" type="datetime1">
              <a:rPr lang="zh-CN" altLang="en-US" smtClean="0"/>
              <a:t>2013/6/18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A545C-847F-42B2-88FD-7C581E7908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183" y="44864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183" y="170911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183" y="234888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70911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E3A9C-26E1-4F94-A4A2-77DDCBF7C180}" type="datetime1">
              <a:rPr lang="zh-CN" altLang="en-US" smtClean="0"/>
              <a:t>2013/6/18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6EC1B-CED4-4FE9-98C0-B8C8899528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69580-4576-41B9-A68C-A2E915699CDA}" type="datetime1">
              <a:rPr lang="zh-CN" altLang="en-US" smtClean="0"/>
              <a:t>2013/6/18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F71C1-5E9F-42D1-8D94-4D87A36FDF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5D33A-672B-456C-8A70-D46E2EECDC58}" type="datetime1">
              <a:rPr lang="zh-CN" altLang="en-US" smtClean="0"/>
              <a:t>2013/6/18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6C10B-1BAD-4227-B004-EEDAD14E657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3008313" cy="10787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1431"/>
            <a:ext cx="3008313" cy="43547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897DF-4459-4CA1-A204-395129EC956E}" type="datetime1">
              <a:rPr lang="zh-CN" altLang="en-US" smtClean="0"/>
              <a:t>2013/6/18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53B12-3F5B-4C87-92DF-4F6D0A948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11C1-458C-4095-9334-279B4AEC34A1}" type="datetime1">
              <a:rPr lang="zh-CN" altLang="en-US" smtClean="0"/>
              <a:t>2013/6/18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E7BDB-A2D1-46C0-BEF1-1A52030D737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zh-CN" altLang="en-US" smtClean="0"/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C568585-F3D6-4511-A8A0-CE60E35E8FE0}" type="datetime1">
              <a:rPr lang="zh-CN" altLang="en-US" smtClean="0"/>
              <a:t>2013/6/18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A4D8028-0ECC-45FE-8531-FB4EA5D79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21511" name="Picture 7" descr="081103北京大学国家发展研究院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8313" y="260350"/>
            <a:ext cx="1947862" cy="457200"/>
          </a:xfrm>
          <a:prstGeom prst="rect">
            <a:avLst/>
          </a:prstGeom>
          <a:noFill/>
        </p:spPr>
      </p:pic>
      <p:pic>
        <p:nvPicPr>
          <p:cNvPr id="21512" name="Picture 8" descr="北大国际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80288" y="260350"/>
            <a:ext cx="1314450" cy="461963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57620" y="214290"/>
            <a:ext cx="142876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89" descr="Picture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700" y="2857496"/>
            <a:ext cx="91313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oney.163.com/12/1204/08/8HSA59SR00252V0H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Inequality and the Middle-income Trap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Yang Yao</a:t>
            </a:r>
          </a:p>
          <a:p>
            <a:r>
              <a:rPr lang="en-US" altLang="zh-CN" dirty="0" smtClean="0"/>
              <a:t>NSD &amp; CCER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173552-B405-4355-BF97-93104EA16177}" type="datetime1">
              <a:rPr lang="zh-CN" altLang="en-US" smtClean="0"/>
              <a:t>2013/6/18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AA4C6-4809-4F7D-A34C-19106DB73602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Investing in people is more productive than investing in roads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Formal schooling</a:t>
            </a:r>
          </a:p>
          <a:p>
            <a:pPr lvl="1"/>
            <a:r>
              <a:rPr lang="en-US" altLang="zh-CN" i="1" dirty="0" smtClean="0"/>
              <a:t>The National Plan for Medium and Long-term Educational Development and Reform for 2020</a:t>
            </a:r>
          </a:p>
          <a:p>
            <a:r>
              <a:rPr lang="en-US" altLang="zh-CN" dirty="0" smtClean="0"/>
              <a:t>The Chinese government needs to improve the education and skills of the migrant workers</a:t>
            </a:r>
          </a:p>
          <a:p>
            <a:pPr lvl="1"/>
            <a:r>
              <a:rPr lang="en-US" altLang="zh-CN" dirty="0" smtClean="0"/>
              <a:t>Investing 30 to 50 billion </a:t>
            </a:r>
            <a:r>
              <a:rPr lang="en-US" altLang="zh-CN" dirty="0" err="1" smtClean="0"/>
              <a:t>yuan</a:t>
            </a:r>
            <a:r>
              <a:rPr lang="en-US" altLang="zh-CN" dirty="0" smtClean="0"/>
              <a:t> a year into vocational training is worthwhile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E2A7D5-2A98-4AFF-8B29-DC96E775BF11}" type="datetime1">
              <a:rPr lang="zh-CN" altLang="en-US" smtClean="0"/>
              <a:t>2013/6/18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52980-88DD-43D4-A505-C4C6AC4B4E8D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99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4" y="1340768"/>
            <a:ext cx="6505769" cy="4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87624" y="600076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Total: 110               “middle” or “low” in 1960: 88           Decline: 51   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Rise by 10 percentage point: 19                 From “middle” to “high”: 11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/>
          <a:lstStyle/>
          <a:p>
            <a:r>
              <a:rPr lang="en-US" altLang="zh-CN" dirty="0" smtClean="0"/>
              <a:t>The trap is real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9662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Which way will China take?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9D8E69-35AC-4446-8E27-3045A27DCA15}" type="datetime1">
              <a:rPr lang="zh-CN" altLang="en-US" smtClean="0"/>
              <a:t>2013/6/18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79430-EBDA-42E5-ABE8-7BD413AE147B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  <p:graphicFrame>
        <p:nvGraphicFramePr>
          <p:cNvPr id="6" name="图表 5"/>
          <p:cNvGraphicFramePr/>
          <p:nvPr>
            <p:extLst>
              <p:ext uri="{D42A27DB-BD31-4B8C-83A1-F6EECF244321}">
                <p14:modId xmlns:p14="http://schemas.microsoft.com/office/powerpoint/2010/main" val="3637315545"/>
              </p:ext>
            </p:extLst>
          </p:nvPr>
        </p:nvGraphicFramePr>
        <p:xfrm>
          <a:off x="755576" y="1628800"/>
          <a:ext cx="741682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35696" y="6093296"/>
            <a:ext cx="3408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</a:t>
            </a:r>
            <a:r>
              <a:rPr lang="en-US" altLang="zh-CN" dirty="0" smtClean="0"/>
              <a:t>ource</a:t>
            </a:r>
            <a:r>
              <a:rPr lang="zh-CN" altLang="en-US" dirty="0" smtClean="0"/>
              <a:t>：</a:t>
            </a:r>
            <a:r>
              <a:rPr lang="en-US" altLang="zh-CN" dirty="0" smtClean="0"/>
              <a:t>Penn World Table 7.0.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915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</a:t>
            </a:r>
            <a:r>
              <a:rPr lang="en-US" altLang="zh-CN" dirty="0" smtClean="0"/>
              <a:t>nequality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28596" y="1714488"/>
          <a:ext cx="8255059" cy="4214848"/>
        </p:xfrm>
        <a:graphic>
          <a:graphicData uri="http://schemas.openxmlformats.org/drawingml/2006/table">
            <a:tbl>
              <a:tblPr/>
              <a:tblGrid>
                <a:gridCol w="2002678"/>
                <a:gridCol w="937775"/>
                <a:gridCol w="1008768"/>
                <a:gridCol w="1008768"/>
                <a:gridCol w="1078111"/>
                <a:gridCol w="1043439"/>
                <a:gridCol w="1175520"/>
              </a:tblGrid>
              <a:tr h="263428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Panel A: </a:t>
                      </a:r>
                      <a:r>
                        <a:rPr lang="en-US" sz="1400" kern="100" dirty="0" err="1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Gini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 coefficient of income 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63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Country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1950s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1960s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1970s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1980s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1990s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2000s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Argentina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51.8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Brazil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53.0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57.6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57.8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59.6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61.2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Korea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34.0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32.0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33.0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38.6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34.7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36.9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Malaysia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50.0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48.0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49.9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49.9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Philippines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46.1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49.7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49.4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46.1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</a:rPr>
                        <a:t>47.9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49.4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Taiwan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32.2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29.4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28.0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30.1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34.5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28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Panel B: </a:t>
                      </a:r>
                      <a:r>
                        <a:rPr lang="en-US" sz="1400" kern="100" dirty="0" err="1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Gini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 coefficient of 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land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63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Country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1960s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1970s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1980s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1990s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1960s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Argentina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</a:rPr>
                        <a:t>85.6</a:t>
                      </a:r>
                      <a:endParaRPr lang="zh-CN" sz="1400" b="1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81.4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85.6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Brazil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84.0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84.0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85.0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85.0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84.0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Korea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</a:rPr>
                        <a:t>34.0</a:t>
                      </a:r>
                      <a:endParaRPr lang="zh-CN" sz="1400" b="1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37.0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35.0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34.0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34.0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Malaysia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64.0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64.0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Philippines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56.0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51.0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51.0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55.0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56.0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Taiwan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</a:rPr>
                        <a:t>39.0</a:t>
                      </a:r>
                      <a:endParaRPr lang="zh-CN" sz="1400" b="1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39.0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400" kern="100" dirty="0">
                        <a:latin typeface="Times New Roman"/>
                      </a:endParaRPr>
                    </a:p>
                  </a:txBody>
                  <a:tcPr marL="92869" marR="9286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00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55576" y="1340768"/>
            <a:ext cx="7488832" cy="5229200"/>
            <a:chOff x="0" y="1"/>
            <a:chExt cx="9144000" cy="6857999"/>
          </a:xfrm>
        </p:grpSpPr>
        <p:pic>
          <p:nvPicPr>
            <p:cNvPr id="4" name="图片 3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"/>
              <a:ext cx="4571999" cy="350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图片 4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0" y="1"/>
              <a:ext cx="4572000" cy="3573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图片 5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" y="3356992"/>
              <a:ext cx="4572000" cy="350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图片 6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72000" y="3429000"/>
              <a:ext cx="4572000" cy="3429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85193" y="404664"/>
            <a:ext cx="8229600" cy="1143000"/>
          </a:xfrm>
        </p:spPr>
        <p:txBody>
          <a:bodyPr/>
          <a:lstStyle/>
          <a:p>
            <a:r>
              <a:rPr lang="en-US" altLang="zh-CN" sz="4000" dirty="0" smtClean="0"/>
              <a:t>Education matters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4511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38940" y="673228"/>
            <a:ext cx="8229600" cy="739548"/>
          </a:xfrm>
        </p:spPr>
        <p:txBody>
          <a:bodyPr/>
          <a:lstStyle/>
          <a:p>
            <a:r>
              <a:rPr lang="en-US" altLang="zh-CN" sz="4000" dirty="0" smtClean="0"/>
              <a:t>Inequality, education and growth</a:t>
            </a:r>
            <a:endParaRPr lang="zh-CN" altLang="en-US" sz="4000" dirty="0"/>
          </a:p>
        </p:txBody>
      </p:sp>
      <p:sp>
        <p:nvSpPr>
          <p:cNvPr id="15" name="内容占位符 14"/>
          <p:cNvSpPr>
            <a:spLocks noGrp="1"/>
          </p:cNvSpPr>
          <p:nvPr>
            <p:ph idx="1"/>
          </p:nvPr>
        </p:nvSpPr>
        <p:spPr>
          <a:xfrm>
            <a:off x="251520" y="1412776"/>
            <a:ext cx="4608512" cy="4713387"/>
          </a:xfrm>
        </p:spPr>
        <p:txBody>
          <a:bodyPr/>
          <a:lstStyle/>
          <a:p>
            <a:r>
              <a:rPr lang="en-US" altLang="zh-CN" sz="2400" dirty="0" smtClean="0"/>
              <a:t>Early stage</a:t>
            </a:r>
          </a:p>
          <a:p>
            <a:pPr lvl="1"/>
            <a:r>
              <a:rPr lang="en-US" altLang="zh-CN" sz="2000" dirty="0" smtClean="0"/>
              <a:t>Inequality leads to concentration of education which raises the total return to education;</a:t>
            </a:r>
          </a:p>
          <a:p>
            <a:pPr lvl="1"/>
            <a:r>
              <a:rPr lang="en-US" altLang="zh-CN" sz="2000" dirty="0" smtClean="0"/>
              <a:t>Inequality is good for a country to escape the poverty trap.</a:t>
            </a:r>
          </a:p>
          <a:p>
            <a:r>
              <a:rPr lang="en-US" altLang="zh-CN" sz="2400" dirty="0" smtClean="0"/>
              <a:t>Medium stage</a:t>
            </a:r>
          </a:p>
          <a:p>
            <a:pPr lvl="1"/>
            <a:r>
              <a:rPr lang="en-US" altLang="zh-CN" sz="2000" dirty="0" smtClean="0"/>
              <a:t>The marginal return to education declines as a few people get more education and higher aggregate returns are possible when more people get education;</a:t>
            </a:r>
          </a:p>
          <a:p>
            <a:pPr lvl="1"/>
            <a:r>
              <a:rPr lang="en-US" altLang="zh-CN" sz="2000" dirty="0" smtClean="0"/>
              <a:t>Inequality leads to the middle-income trap.</a:t>
            </a:r>
          </a:p>
          <a:p>
            <a:endParaRPr lang="zh-CN" altLang="en-US" sz="2400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6B3CF-2304-4B63-9BB8-93B772E537E7}" type="datetime1">
              <a:rPr lang="zh-CN" altLang="en-US" smtClean="0"/>
              <a:t>2013/6/18</a:t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9A4F0-3A11-49A2-B01B-96E22D9C73B0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860032" y="2636912"/>
            <a:ext cx="3672408" cy="2664296"/>
            <a:chOff x="5076056" y="1916832"/>
            <a:chExt cx="3672408" cy="2664296"/>
          </a:xfrm>
        </p:grpSpPr>
        <p:cxnSp>
          <p:nvCxnSpPr>
            <p:cNvPr id="6" name="直接箭头连接符 5"/>
            <p:cNvCxnSpPr/>
            <p:nvPr/>
          </p:nvCxnSpPr>
          <p:spPr>
            <a:xfrm>
              <a:off x="5076056" y="4581128"/>
              <a:ext cx="367240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 flipV="1">
              <a:off x="5076056" y="1916832"/>
              <a:ext cx="0" cy="26642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任意多边形 10"/>
          <p:cNvSpPr/>
          <p:nvPr/>
        </p:nvSpPr>
        <p:spPr>
          <a:xfrm>
            <a:off x="5036234" y="3010486"/>
            <a:ext cx="2841674" cy="2053883"/>
          </a:xfrm>
          <a:custGeom>
            <a:avLst/>
            <a:gdLst>
              <a:gd name="connsiteX0" fmla="*/ 0 w 2841674"/>
              <a:gd name="connsiteY0" fmla="*/ 2053883 h 2053883"/>
              <a:gd name="connsiteX1" fmla="*/ 773723 w 2841674"/>
              <a:gd name="connsiteY1" fmla="*/ 1758462 h 2053883"/>
              <a:gd name="connsiteX2" fmla="*/ 1772529 w 2841674"/>
              <a:gd name="connsiteY2" fmla="*/ 450166 h 2053883"/>
              <a:gd name="connsiteX3" fmla="*/ 2841674 w 2841674"/>
              <a:gd name="connsiteY3" fmla="*/ 0 h 2053883"/>
              <a:gd name="connsiteX4" fmla="*/ 2841674 w 2841674"/>
              <a:gd name="connsiteY4" fmla="*/ 0 h 205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1674" h="2053883">
                <a:moveTo>
                  <a:pt x="0" y="2053883"/>
                </a:moveTo>
                <a:cubicBezTo>
                  <a:pt x="239151" y="2039815"/>
                  <a:pt x="478302" y="2025748"/>
                  <a:pt x="773723" y="1758462"/>
                </a:cubicBezTo>
                <a:cubicBezTo>
                  <a:pt x="1069144" y="1491176"/>
                  <a:pt x="1427871" y="743243"/>
                  <a:pt x="1772529" y="450166"/>
                </a:cubicBezTo>
                <a:cubicBezTo>
                  <a:pt x="2117188" y="157089"/>
                  <a:pt x="2841674" y="0"/>
                  <a:pt x="2841674" y="0"/>
                </a:cubicBezTo>
                <a:lnTo>
                  <a:pt x="2841674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7877858" y="545114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Education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34522" y="230031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Return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765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Inequality of education in China</a:t>
            </a:r>
            <a:endParaRPr lang="zh-CN" altLang="en-US" sz="32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C0AA8A-5FAF-4406-8F3A-F9D909A0439A}" type="datetime1">
              <a:rPr lang="zh-CN" altLang="en-US" smtClean="0"/>
              <a:t>2013/6/18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79430-EBDA-42E5-ABE8-7BD413AE147B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Chart 1"/>
          <p:cNvGraphicFramePr/>
          <p:nvPr>
            <p:extLst>
              <p:ext uri="{D42A27DB-BD31-4B8C-83A1-F6EECF244321}">
                <p14:modId xmlns:p14="http://schemas.microsoft.com/office/powerpoint/2010/main" val="2120370095"/>
              </p:ext>
            </p:extLst>
          </p:nvPr>
        </p:nvGraphicFramePr>
        <p:xfrm>
          <a:off x="1907704" y="1412776"/>
          <a:ext cx="547260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99592" y="5661248"/>
            <a:ext cx="79563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71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Notes: The dark color bars are for urban areas, and the light color bars are for rural areas. Data are for 9,357 adults in 25 provinces in 2010.</a:t>
            </a:r>
          </a:p>
          <a:p>
            <a:pPr marL="0" marR="0" lvl="0" indent="1571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Source: CFPS 2010.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112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dirty="0" smtClean="0"/>
              <a:t>A case: wages and education of construction workers in Chongqing at the end of 2012      </a:t>
            </a:r>
          </a:p>
          <a:p>
            <a:pPr marL="0" indent="0" algn="ctr">
              <a:buNone/>
            </a:pPr>
            <a:r>
              <a:rPr lang="en-US" altLang="zh-CN" sz="1400" dirty="0" smtClean="0"/>
              <a:t>(source :  Chongqing University research group </a:t>
            </a:r>
            <a:r>
              <a:rPr lang="en-US" altLang="zh-CN" sz="1400" dirty="0" smtClean="0">
                <a:hlinkClick r:id="rId2"/>
              </a:rPr>
              <a:t>http</a:t>
            </a:r>
            <a:r>
              <a:rPr lang="en-US" altLang="zh-CN" sz="1400" dirty="0">
                <a:hlinkClick r:id="rId2"/>
              </a:rPr>
              <a:t>://</a:t>
            </a:r>
            <a:r>
              <a:rPr lang="en-US" altLang="zh-CN" sz="1400" dirty="0" smtClean="0">
                <a:hlinkClick r:id="rId2"/>
              </a:rPr>
              <a:t>money.163.com/12/1204/08/8HSA59SR00252V0H.html</a:t>
            </a:r>
            <a:r>
              <a:rPr lang="en-US" altLang="zh-CN" sz="1400" dirty="0" smtClean="0"/>
              <a:t>)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Wages</a:t>
            </a:r>
          </a:p>
          <a:p>
            <a:pPr lvl="1"/>
            <a:r>
              <a:rPr lang="en-US" altLang="zh-CN" sz="2000" dirty="0" smtClean="0"/>
              <a:t>Average salary: 3191</a:t>
            </a:r>
            <a:r>
              <a:rPr lang="zh-CN" altLang="en-US" sz="2000" dirty="0"/>
              <a:t> </a:t>
            </a:r>
            <a:r>
              <a:rPr lang="en-US" altLang="zh-CN" sz="2000" dirty="0" err="1" smtClean="0"/>
              <a:t>yuan</a:t>
            </a:r>
            <a:r>
              <a:rPr lang="en-US" altLang="zh-CN" sz="2000" dirty="0" smtClean="0"/>
              <a:t>/moth</a:t>
            </a:r>
          </a:p>
          <a:p>
            <a:pPr lvl="1"/>
            <a:r>
              <a:rPr lang="en-US" altLang="zh-CN" sz="2000" dirty="0" smtClean="0"/>
              <a:t>Distribution: 2000</a:t>
            </a:r>
            <a:r>
              <a:rPr lang="zh-CN" altLang="en-US" sz="2000" dirty="0" smtClean="0"/>
              <a:t>～</a:t>
            </a:r>
            <a:r>
              <a:rPr lang="en-US" altLang="zh-CN" sz="2000" dirty="0" smtClean="0"/>
              <a:t>3000 </a:t>
            </a:r>
            <a:r>
              <a:rPr lang="en-US" altLang="zh-CN" sz="2000" dirty="0" err="1" smtClean="0"/>
              <a:t>yuan</a:t>
            </a:r>
            <a:r>
              <a:rPr lang="zh-CN" altLang="en-US" sz="2000" dirty="0" smtClean="0"/>
              <a:t>（</a:t>
            </a:r>
            <a:r>
              <a:rPr lang="en-US" altLang="zh-CN" sz="2000" dirty="0"/>
              <a:t>25.62%</a:t>
            </a:r>
            <a:r>
              <a:rPr lang="zh-CN" altLang="en-US" sz="2000" dirty="0" smtClean="0"/>
              <a:t>）</a:t>
            </a:r>
            <a:r>
              <a:rPr lang="en-US" altLang="zh-CN" sz="2000" dirty="0" smtClean="0"/>
              <a:t>; 3000</a:t>
            </a:r>
            <a:r>
              <a:rPr lang="zh-CN" altLang="en-US" sz="2000" dirty="0" smtClean="0"/>
              <a:t>～</a:t>
            </a:r>
            <a:r>
              <a:rPr lang="en-US" altLang="zh-CN" sz="2000" dirty="0" smtClean="0"/>
              <a:t>5000 </a:t>
            </a:r>
            <a:r>
              <a:rPr lang="en-US" altLang="zh-CN" sz="2000" dirty="0" err="1" smtClean="0"/>
              <a:t>yuan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45%</a:t>
            </a:r>
            <a:r>
              <a:rPr lang="zh-CN" altLang="en-US" sz="2000" dirty="0" smtClean="0"/>
              <a:t>）</a:t>
            </a:r>
            <a:r>
              <a:rPr lang="en-US" altLang="zh-CN" sz="2000" dirty="0" smtClean="0"/>
              <a:t>; 5000</a:t>
            </a:r>
            <a:r>
              <a:rPr lang="zh-CN" altLang="en-US" sz="2000" dirty="0" smtClean="0"/>
              <a:t>～</a:t>
            </a:r>
            <a:r>
              <a:rPr lang="en-US" altLang="zh-CN" sz="2000" dirty="0" smtClean="0"/>
              <a:t>8000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20.66%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Large gaps between jobs: more technically demanding jobs pay better</a:t>
            </a:r>
          </a:p>
          <a:p>
            <a:r>
              <a:rPr lang="en-US" altLang="zh-CN" sz="2400" dirty="0" smtClean="0"/>
              <a:t>Long working hours: longer than 10 hours per day</a:t>
            </a:r>
            <a:endParaRPr lang="en-US" altLang="zh-CN" sz="2000" dirty="0" smtClean="0"/>
          </a:p>
          <a:p>
            <a:r>
              <a:rPr lang="en-US" altLang="zh-CN" sz="2400" dirty="0" smtClean="0"/>
              <a:t>Low education: &lt;= elementary school (39.94%), middle school (51.52%), &gt;= high school (8.5%</a:t>
            </a:r>
            <a:r>
              <a:rPr lang="en-US" altLang="zh-CN" sz="2400" dirty="0"/>
              <a:t>)</a:t>
            </a:r>
            <a:endParaRPr lang="en-US" altLang="zh-CN" sz="2400" dirty="0" smtClean="0"/>
          </a:p>
          <a:p>
            <a:endParaRPr lang="zh-CN" altLang="en-US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37B2BB-5F0C-4375-817C-6C09600BEA7E}" type="datetime1">
              <a:rPr lang="zh-CN" altLang="en-US" smtClean="0"/>
              <a:pPr>
                <a:defRPr/>
              </a:pPr>
              <a:t>2013/6/18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013F5-610E-4D73-A17D-6A79DF820AF2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4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Doubling income by 2020?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Will migrant workers earn a salary of 1,000 dollars in today’s price by 2020?</a:t>
            </a:r>
          </a:p>
          <a:p>
            <a:pPr lvl="1"/>
            <a:r>
              <a:rPr lang="en-US" altLang="zh-CN" dirty="0" smtClean="0"/>
              <a:t>It will be very difficult</a:t>
            </a:r>
          </a:p>
          <a:p>
            <a:r>
              <a:rPr lang="en-US" altLang="zh-CN" dirty="0"/>
              <a:t>B</a:t>
            </a:r>
            <a:r>
              <a:rPr lang="en-US" altLang="zh-CN" dirty="0" smtClean="0"/>
              <a:t>eing defeated by the current success?</a:t>
            </a:r>
          </a:p>
          <a:p>
            <a:pPr lvl="1"/>
            <a:r>
              <a:rPr lang="en-US" altLang="zh-CN" dirty="0" smtClean="0"/>
              <a:t>The willingness to invest in children’s education is declining in the countryside because of the fast growing wage rates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E2A7D5-2A98-4AFF-8B29-DC96E775BF11}" type="datetime1">
              <a:rPr lang="zh-CN" altLang="en-US" smtClean="0"/>
              <a:t>2013/6/18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52980-88DD-43D4-A505-C4C6AC4B4E8D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254294"/>
      </p:ext>
    </p:extLst>
  </p:cSld>
  <p:clrMapOvr>
    <a:masterClrMapping/>
  </p:clrMapOvr>
</p:sld>
</file>

<file path=ppt/theme/theme1.xml><?xml version="1.0" encoding="utf-8"?>
<a:theme xmlns:a="http://schemas.openxmlformats.org/drawingml/2006/main" name="NS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6">
      <a:majorFont>
        <a:latin typeface="Calibri"/>
        <a:ea typeface="黑体"/>
        <a:cs typeface=""/>
      </a:majorFont>
      <a:minorFont>
        <a:latin typeface="Calibri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567</Words>
  <Application>Microsoft Office PowerPoint</Application>
  <PresentationFormat>On-screen Show (4:3)</PresentationFormat>
  <Paragraphs>139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NSD</vt:lpstr>
      <vt:lpstr>Inequality and the Middle-income Trap</vt:lpstr>
      <vt:lpstr>The trap is real</vt:lpstr>
      <vt:lpstr>Which way will China take?</vt:lpstr>
      <vt:lpstr>Inequality</vt:lpstr>
      <vt:lpstr>Education matters</vt:lpstr>
      <vt:lpstr>Inequality, education and growth</vt:lpstr>
      <vt:lpstr>Inequality of education in China</vt:lpstr>
      <vt:lpstr>PowerPoint Presentation</vt:lpstr>
      <vt:lpstr>Doubling income by 2020?</vt:lpstr>
      <vt:lpstr>Investing in people is more productive than investing in roads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中国出口导向经济增长模式</dc:title>
  <dc:creator>yyao</dc:creator>
  <cp:lastModifiedBy>SSCS</cp:lastModifiedBy>
  <cp:revision>82</cp:revision>
  <dcterms:created xsi:type="dcterms:W3CDTF">2010-03-24T04:32:33Z</dcterms:created>
  <dcterms:modified xsi:type="dcterms:W3CDTF">2013-06-18T14:57:52Z</dcterms:modified>
</cp:coreProperties>
</file>