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notesSlides/notesSlide9.xml" ContentType="application/vnd.openxmlformats-officedocument.presentationml.notesSl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5.xml" ContentType="application/vnd.openxmlformats-officedocument.drawingml.chart+xml"/>
  <Override PartName="/ppt/notesSlides/notesSlide19.xml" ContentType="application/vnd.openxmlformats-officedocument.presentationml.notesSlide+xml"/>
  <Override PartName="/ppt/charts/chart6.xml" ContentType="application/vnd.openxmlformats-officedocument.drawingml.chart+xml"/>
  <Override PartName="/ppt/theme/themeOverride4.xml" ContentType="application/vnd.openxmlformats-officedocument.themeOverr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7.xml" ContentType="application/vnd.openxmlformats-officedocument.drawingml.chart+xml"/>
  <Override PartName="/ppt/notesSlides/notesSlide22.xml" ContentType="application/vnd.openxmlformats-officedocument.presentationml.notesSlide+xml"/>
  <Override PartName="/ppt/charts/chart8.xml" ContentType="application/vnd.openxmlformats-officedocument.drawingml.chart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rts/chart9.xml" ContentType="application/vnd.openxmlformats-officedocument.drawingml.chart+xml"/>
  <Override PartName="/ppt/theme/themeOverride5.xml" ContentType="application/vnd.openxmlformats-officedocument.themeOverr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rts/chart10.xml" ContentType="application/vnd.openxmlformats-officedocument.drawingml.chart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charts/chart11.xml" ContentType="application/vnd.openxmlformats-officedocument.drawingml.chart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charts/chart12.xml" ContentType="application/vnd.openxmlformats-officedocument.drawingml.chart+xml"/>
  <Override PartName="/ppt/theme/themeOverride6.xml" ContentType="application/vnd.openxmlformats-officedocument.themeOverr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charts/chart13.xml" ContentType="application/vnd.openxmlformats-officedocument.drawingml.chart+xml"/>
  <Override PartName="/ppt/theme/themeOverride7.xml" ContentType="application/vnd.openxmlformats-officedocument.themeOverr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charts/chart14.xml" ContentType="application/vnd.openxmlformats-officedocument.drawingml.chart+xml"/>
  <Override PartName="/ppt/theme/themeOverride8.xml" ContentType="application/vnd.openxmlformats-officedocument.themeOverr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charts/chart15.xml" ContentType="application/vnd.openxmlformats-officedocument.drawingml.chart+xml"/>
  <Override PartName="/ppt/theme/themeOverride9.xml" ContentType="application/vnd.openxmlformats-officedocument.themeOverr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5"/>
  </p:notesMasterIdLst>
  <p:sldIdLst>
    <p:sldId id="256" r:id="rId2"/>
    <p:sldId id="257" r:id="rId3"/>
    <p:sldId id="258" r:id="rId4"/>
    <p:sldId id="259" r:id="rId5"/>
    <p:sldId id="299" r:id="rId6"/>
    <p:sldId id="300" r:id="rId7"/>
    <p:sldId id="296" r:id="rId8"/>
    <p:sldId id="301" r:id="rId9"/>
    <p:sldId id="302" r:id="rId10"/>
    <p:sldId id="297" r:id="rId11"/>
    <p:sldId id="260" r:id="rId12"/>
    <p:sldId id="261" r:id="rId13"/>
    <p:sldId id="262" r:id="rId14"/>
    <p:sldId id="264" r:id="rId15"/>
    <p:sldId id="265" r:id="rId16"/>
    <p:sldId id="266" r:id="rId17"/>
    <p:sldId id="267" r:id="rId18"/>
    <p:sldId id="298" r:id="rId19"/>
    <p:sldId id="268" r:id="rId20"/>
    <p:sldId id="270" r:id="rId21"/>
    <p:sldId id="303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9" r:id="rId30"/>
    <p:sldId id="304" r:id="rId31"/>
    <p:sldId id="305" r:id="rId32"/>
    <p:sldId id="282" r:id="rId33"/>
    <p:sldId id="283" r:id="rId34"/>
    <p:sldId id="284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306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1655" autoAdjust="0"/>
  </p:normalViewPr>
  <p:slideViewPr>
    <p:cSldViewPr>
      <p:cViewPr varScale="1">
        <p:scale>
          <a:sx n="83" d="100"/>
          <a:sy n="83" d="100"/>
        </p:scale>
        <p:origin x="-241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6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7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8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2.xlsx"/><Relationship Id="rId1" Type="http://schemas.openxmlformats.org/officeDocument/2006/relationships/themeOverride" Target="../theme/themeOverride9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Chart%20in%20Microsoft%20PowerPoint" TargetMode="External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4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shah8\Documents\Princeton\talks\graph22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shah8\Documents\Princeton\talks\graph22.xlsx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2522528765846605"/>
          <c:y val="6.6246062992125987E-2"/>
          <c:w val="0.77490933633295833"/>
          <c:h val="0.815771709722909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'2 only'!$C$3</c:f>
              <c:strCache>
                <c:ptCount val="1"/>
              </c:strCache>
            </c:strRef>
          </c:tx>
          <c:spPr>
            <a:solidFill>
              <a:srgbClr val="FFCC00"/>
            </a:solidFill>
            <a:ln w="25400">
              <a:noFill/>
            </a:ln>
          </c:spPr>
          <c:invertIfNegative val="0"/>
          <c:cat>
            <c:strRef>
              <c:f>('2 only'!$B$3,'2 only'!$B$5)</c:f>
              <c:strCache>
                <c:ptCount val="2"/>
                <c:pt idx="0">
                  <c:v>Resort</c:v>
                </c:pt>
                <c:pt idx="1">
                  <c:v>Grocery</c:v>
                </c:pt>
              </c:strCache>
            </c:strRef>
          </c:cat>
          <c:val>
            <c:numRef>
              <c:f>('2 only'!$D$3,'2 only'!$D$5)</c:f>
              <c:numCache>
                <c:formatCode>General</c:formatCode>
                <c:ptCount val="2"/>
                <c:pt idx="0">
                  <c:v>2.65</c:v>
                </c:pt>
                <c:pt idx="1">
                  <c:v>1.5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210496"/>
        <c:axId val="7212032"/>
      </c:barChart>
      <c:catAx>
        <c:axId val="72104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800" b="0" i="0" u="none" strike="noStrike" baseline="0">
                <a:solidFill>
                  <a:srgbClr val="FFFFFF"/>
                </a:solidFill>
                <a:latin typeface="Century Gothic"/>
                <a:ea typeface="Century Gothic"/>
                <a:cs typeface="Century Gothic"/>
              </a:defRPr>
            </a:pPr>
            <a:endParaRPr lang="en-US"/>
          </a:p>
        </c:txPr>
        <c:crossAx val="721203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7212032"/>
        <c:scaling>
          <c:orientation val="minMax"/>
        </c:scaling>
        <c:delete val="0"/>
        <c:axPos val="l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800">
                    <a:solidFill>
                      <a:srgbClr val="FFFFFF"/>
                    </a:solidFill>
                    <a:latin typeface="Century Gothic" panose="020B0502020202020204" pitchFamily="34" charset="0"/>
                  </a:defRPr>
                </a:pPr>
                <a:r>
                  <a:rPr lang="en-US" sz="1800">
                    <a:solidFill>
                      <a:srgbClr val="FFFFFF"/>
                    </a:solidFill>
                    <a:latin typeface="Century Gothic" panose="020B0502020202020204" pitchFamily="34" charset="0"/>
                  </a:rPr>
                  <a:t>WTP ($)</a:t>
                </a:r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FFFFFF"/>
                </a:solidFill>
                <a:latin typeface="Century Gothic"/>
                <a:ea typeface="Century Gothic"/>
                <a:cs typeface="Century Gothic"/>
              </a:defRPr>
            </a:pPr>
            <a:endParaRPr lang="en-US"/>
          </a:p>
        </c:txPr>
        <c:crossAx val="7210496"/>
        <c:crosses val="autoZero"/>
        <c:crossBetween val="between"/>
      </c:valAx>
      <c:spPr>
        <a:solidFill>
          <a:srgbClr val="000000"/>
        </a:solidFill>
        <a:ln w="12700">
          <a:solidFill>
            <a:srgbClr val="FFFFFF"/>
          </a:solidFill>
          <a:prstDash val="solid"/>
        </a:ln>
      </c:spPr>
    </c:plotArea>
    <c:plotVisOnly val="1"/>
    <c:dispBlanksAs val="gap"/>
    <c:showDLblsOverMax val="0"/>
  </c:chart>
  <c:spPr>
    <a:solidFill>
      <a:srgbClr val="000000"/>
    </a:solidFill>
    <a:ln w="3175">
      <a:solidFill>
        <a:srgbClr val="000000"/>
      </a:solidFill>
      <a:prstDash val="solid"/>
    </a:ln>
  </c:spPr>
  <c:txPr>
    <a:bodyPr/>
    <a:lstStyle/>
    <a:p>
      <a:pPr>
        <a:defRPr sz="92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522528765846605"/>
          <c:y val="6.6246062992125987E-2"/>
          <c:w val="0.57745761509541038"/>
          <c:h val="0.712933753943217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'use this'!$C$3</c:f>
              <c:strCache>
                <c:ptCount val="1"/>
                <c:pt idx="0">
                  <c:v>Small Account</c:v>
                </c:pt>
              </c:strCache>
            </c:strRef>
          </c:tx>
          <c:spPr>
            <a:solidFill>
              <a:srgbClr val="FFCC00"/>
            </a:solidFill>
            <a:ln w="25400">
              <a:noFill/>
            </a:ln>
          </c:spPr>
          <c:invertIfNegative val="0"/>
          <c:errBars>
            <c:errBarType val="both"/>
            <c:errValType val="cust"/>
            <c:noEndCap val="0"/>
            <c:plus>
              <c:numRef>
                <c:f>('use this'!$G$3,'use this'!$G$5)</c:f>
                <c:numCache>
                  <c:formatCode>General</c:formatCode>
                  <c:ptCount val="2"/>
                  <c:pt idx="0">
                    <c:v>0.28971873831002171</c:v>
                  </c:pt>
                  <c:pt idx="1">
                    <c:v>0.2223364792695105</c:v>
                  </c:pt>
                </c:numCache>
              </c:numRef>
            </c:plus>
            <c:minus>
              <c:numRef>
                <c:f>('use this'!$G$3,'use this'!$G$5)</c:f>
                <c:numCache>
                  <c:formatCode>General</c:formatCode>
                  <c:ptCount val="2"/>
                  <c:pt idx="0">
                    <c:v>0.28971873831002171</c:v>
                  </c:pt>
                  <c:pt idx="1">
                    <c:v>0.2223364792695105</c:v>
                  </c:pt>
                </c:numCache>
              </c:numRef>
            </c:minus>
            <c:spPr>
              <a:ln w="12700">
                <a:solidFill>
                  <a:srgbClr val="3366FF"/>
                </a:solidFill>
                <a:prstDash val="solid"/>
              </a:ln>
            </c:spPr>
          </c:errBars>
          <c:cat>
            <c:strRef>
              <c:f>('use this'!$B$3,'use this'!$B$5)</c:f>
              <c:strCache>
                <c:ptCount val="2"/>
                <c:pt idx="0">
                  <c:v>Dieters</c:v>
                </c:pt>
                <c:pt idx="1">
                  <c:v>Non-dieters</c:v>
                </c:pt>
              </c:strCache>
            </c:strRef>
          </c:cat>
          <c:val>
            <c:numRef>
              <c:f>('use this'!$D$3,'use this'!$D$5)</c:f>
              <c:numCache>
                <c:formatCode>####.0000</c:formatCode>
                <c:ptCount val="2"/>
                <c:pt idx="0">
                  <c:v>8.8627450980392144</c:v>
                </c:pt>
                <c:pt idx="1">
                  <c:v>8.6376811594202891</c:v>
                </c:pt>
              </c:numCache>
            </c:numRef>
          </c:val>
        </c:ser>
        <c:ser>
          <c:idx val="1"/>
          <c:order val="1"/>
          <c:tx>
            <c:strRef>
              <c:f>'use this'!$C$4</c:f>
              <c:strCache>
                <c:ptCount val="1"/>
                <c:pt idx="0">
                  <c:v>Large Account</c:v>
                </c:pt>
              </c:strCache>
            </c:strRef>
          </c:tx>
          <c:spPr>
            <a:solidFill>
              <a:srgbClr val="FFFF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errBars>
            <c:errBarType val="both"/>
            <c:errValType val="cust"/>
            <c:noEndCap val="0"/>
            <c:plus>
              <c:numRef>
                <c:f>('use this'!$G$4,'use this'!$G$6)</c:f>
                <c:numCache>
                  <c:formatCode>General</c:formatCode>
                  <c:ptCount val="2"/>
                  <c:pt idx="0">
                    <c:v>0.23932360557387375</c:v>
                  </c:pt>
                  <c:pt idx="1">
                    <c:v>0.29979504104906257</c:v>
                  </c:pt>
                </c:numCache>
              </c:numRef>
            </c:plus>
            <c:minus>
              <c:numRef>
                <c:f>('use this'!$G$4,'use this'!$G$6)</c:f>
                <c:numCache>
                  <c:formatCode>General</c:formatCode>
                  <c:ptCount val="2"/>
                  <c:pt idx="0">
                    <c:v>0.23932360557387375</c:v>
                  </c:pt>
                  <c:pt idx="1">
                    <c:v>0.29979504104906257</c:v>
                  </c:pt>
                </c:numCache>
              </c:numRef>
            </c:minus>
            <c:spPr>
              <a:ln w="12700">
                <a:solidFill>
                  <a:srgbClr val="3366FF"/>
                </a:solidFill>
                <a:prstDash val="solid"/>
              </a:ln>
            </c:spPr>
          </c:errBars>
          <c:val>
            <c:numRef>
              <c:f>('use this'!$D$4,'use this'!$D$6)</c:f>
              <c:numCache>
                <c:formatCode>####.0000</c:formatCode>
                <c:ptCount val="2"/>
                <c:pt idx="0">
                  <c:v>9.127272727272727</c:v>
                </c:pt>
                <c:pt idx="1">
                  <c:v>7.796610169491526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6138112"/>
        <c:axId val="156148096"/>
      </c:barChart>
      <c:catAx>
        <c:axId val="1561381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800" b="0" i="0" u="none" strike="noStrike" baseline="0">
                <a:solidFill>
                  <a:srgbClr val="FFFFFF"/>
                </a:solidFill>
                <a:latin typeface="Century Gothic"/>
                <a:ea typeface="Century Gothic"/>
                <a:cs typeface="Century Gothic"/>
              </a:defRPr>
            </a:pPr>
            <a:endParaRPr lang="en-US"/>
          </a:p>
        </c:txPr>
        <c:crossAx val="15614809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56148096"/>
        <c:scaling>
          <c:orientation val="minMax"/>
          <c:max val="11"/>
          <c:min val="1"/>
        </c:scaling>
        <c:delete val="0"/>
        <c:axPos val="l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2400" b="1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2400" b="0" dirty="0" smtClean="0">
                    <a:latin typeface="Century Gothic" pitchFamily="34" charset="0"/>
                  </a:rPr>
                  <a:t>Fattening</a:t>
                </a:r>
                <a:endParaRPr lang="en-US" sz="2400" b="0" dirty="0">
                  <a:latin typeface="Century Gothic" pitchFamily="34" charset="0"/>
                </a:endParaRPr>
              </a:p>
            </c:rich>
          </c:tx>
          <c:layout>
            <c:manualLayout>
              <c:xMode val="edge"/>
              <c:yMode val="edge"/>
              <c:x val="1.7996145752051263E-2"/>
              <c:y val="0.24422590926134233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0"/>
        <c:majorTickMark val="out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800" b="0" i="0" u="none" strike="noStrike" baseline="0">
                <a:solidFill>
                  <a:srgbClr val="FFFFFF"/>
                </a:solidFill>
                <a:latin typeface="Century Gothic"/>
                <a:ea typeface="Century Gothic"/>
                <a:cs typeface="Century Gothic"/>
              </a:defRPr>
            </a:pPr>
            <a:endParaRPr lang="en-US"/>
          </a:p>
        </c:txPr>
        <c:crossAx val="156138112"/>
        <c:crosses val="autoZero"/>
        <c:crossBetween val="between"/>
      </c:valAx>
      <c:spPr>
        <a:solidFill>
          <a:srgbClr val="000000"/>
        </a:solidFill>
        <a:ln w="12700">
          <a:solidFill>
            <a:srgbClr val="FFFFFF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2727317869050156"/>
          <c:y val="7.3328646419197605E-2"/>
          <c:w val="0.26943474971034026"/>
          <c:h val="0.28147806524184477"/>
        </c:manualLayout>
      </c:layout>
      <c:overlay val="0"/>
      <c:spPr>
        <a:solidFill>
          <a:srgbClr val="000000"/>
        </a:solidFill>
        <a:ln w="3175">
          <a:solidFill>
            <a:srgbClr val="FFFFFF"/>
          </a:solidFill>
          <a:prstDash val="solid"/>
        </a:ln>
      </c:spPr>
      <c:txPr>
        <a:bodyPr/>
        <a:lstStyle/>
        <a:p>
          <a:pPr>
            <a:defRPr sz="1800" b="0" i="0" u="none" strike="noStrike" baseline="0">
              <a:solidFill>
                <a:srgbClr val="FFFFFF"/>
              </a:solidFill>
              <a:latin typeface="Century Gothic"/>
              <a:ea typeface="Century Gothic"/>
              <a:cs typeface="Century Gothic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3175">
      <a:solidFill>
        <a:srgbClr val="000000"/>
      </a:solidFill>
      <a:prstDash val="solid"/>
    </a:ln>
  </c:spPr>
  <c:txPr>
    <a:bodyPr/>
    <a:lstStyle/>
    <a:p>
      <a:pPr>
        <a:defRPr sz="92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522528765846605"/>
          <c:y val="6.6246062992125987E-2"/>
          <c:w val="0.67205222641437989"/>
          <c:h val="0.712933753943217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'use this'!$C$3</c:f>
              <c:strCache>
                <c:ptCount val="1"/>
                <c:pt idx="0">
                  <c:v>Small</c:v>
                </c:pt>
              </c:strCache>
            </c:strRef>
          </c:tx>
          <c:spPr>
            <a:solidFill>
              <a:srgbClr val="FFCC00"/>
            </a:solidFill>
            <a:ln w="25400">
              <a:noFill/>
            </a:ln>
          </c:spPr>
          <c:invertIfNegative val="0"/>
          <c:errBars>
            <c:errBarType val="both"/>
            <c:errValType val="cust"/>
            <c:noEndCap val="0"/>
            <c:plus>
              <c:numRef>
                <c:f>('use this'!$G$3,'use this'!$G$5)</c:f>
                <c:numCache>
                  <c:formatCode>General</c:formatCode>
                  <c:ptCount val="2"/>
                  <c:pt idx="0">
                    <c:v>0.60683932655519968</c:v>
                  </c:pt>
                  <c:pt idx="1">
                    <c:v>0.26954823316059778</c:v>
                  </c:pt>
                </c:numCache>
              </c:numRef>
            </c:plus>
            <c:minus>
              <c:numRef>
                <c:f>('use this'!$G$3,'use this'!$G$5)</c:f>
                <c:numCache>
                  <c:formatCode>General</c:formatCode>
                  <c:ptCount val="2"/>
                  <c:pt idx="0">
                    <c:v>0.60683932655519968</c:v>
                  </c:pt>
                  <c:pt idx="1">
                    <c:v>0.26954823316059778</c:v>
                  </c:pt>
                </c:numCache>
              </c:numRef>
            </c:minus>
            <c:spPr>
              <a:ln w="12700">
                <a:solidFill>
                  <a:srgbClr val="3366FF"/>
                </a:solidFill>
                <a:prstDash val="solid"/>
              </a:ln>
            </c:spPr>
          </c:errBars>
          <c:cat>
            <c:strRef>
              <c:f>('use this'!$B$3,'use this'!$B$5)</c:f>
              <c:strCache>
                <c:ptCount val="2"/>
                <c:pt idx="0">
                  <c:v>Poor</c:v>
                </c:pt>
                <c:pt idx="1">
                  <c:v>Rich</c:v>
                </c:pt>
              </c:strCache>
            </c:strRef>
          </c:cat>
          <c:val>
            <c:numRef>
              <c:f>('use this'!$D$3,'use this'!$D$5)</c:f>
              <c:numCache>
                <c:formatCode>####.0000</c:formatCode>
                <c:ptCount val="2"/>
                <c:pt idx="0">
                  <c:v>8.3333333333333321</c:v>
                </c:pt>
                <c:pt idx="1">
                  <c:v>8.3125</c:v>
                </c:pt>
              </c:numCache>
            </c:numRef>
          </c:val>
        </c:ser>
        <c:ser>
          <c:idx val="1"/>
          <c:order val="1"/>
          <c:tx>
            <c:strRef>
              <c:f>'use this'!$C$4</c:f>
              <c:strCache>
                <c:ptCount val="1"/>
                <c:pt idx="0">
                  <c:v>Large</c:v>
                </c:pt>
              </c:strCache>
            </c:strRef>
          </c:tx>
          <c:spPr>
            <a:solidFill>
              <a:srgbClr val="FFFF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errBars>
            <c:errBarType val="both"/>
            <c:errValType val="cust"/>
            <c:noEndCap val="0"/>
            <c:plus>
              <c:numRef>
                <c:f>('use this'!$G$4,'use this'!$G$6)</c:f>
                <c:numCache>
                  <c:formatCode>General</c:formatCode>
                  <c:ptCount val="2"/>
                  <c:pt idx="0">
                    <c:v>0.43723731609760308</c:v>
                  </c:pt>
                  <c:pt idx="1">
                    <c:v>0.54980685854156686</c:v>
                  </c:pt>
                </c:numCache>
              </c:numRef>
            </c:plus>
            <c:minus>
              <c:numRef>
                <c:f>('use this'!$G$4,'use this'!$G$6)</c:f>
                <c:numCache>
                  <c:formatCode>General</c:formatCode>
                  <c:ptCount val="2"/>
                  <c:pt idx="0">
                    <c:v>0.43723731609760308</c:v>
                  </c:pt>
                  <c:pt idx="1">
                    <c:v>0.54980685854156686</c:v>
                  </c:pt>
                </c:numCache>
              </c:numRef>
            </c:minus>
            <c:spPr>
              <a:ln w="12700">
                <a:solidFill>
                  <a:srgbClr val="3366FF"/>
                </a:solidFill>
                <a:prstDash val="solid"/>
              </a:ln>
            </c:spPr>
          </c:errBars>
          <c:val>
            <c:numRef>
              <c:f>('use this'!$D$4,'use this'!$D$6)</c:f>
              <c:numCache>
                <c:formatCode>####.0000</c:formatCode>
                <c:ptCount val="2"/>
                <c:pt idx="0">
                  <c:v>8.8333333333333339</c:v>
                </c:pt>
                <c:pt idx="1">
                  <c:v>6.5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8630912"/>
        <c:axId val="168636800"/>
      </c:barChart>
      <c:catAx>
        <c:axId val="1686309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2400" b="0" i="0" u="none" strike="noStrike" baseline="0">
                <a:solidFill>
                  <a:srgbClr val="FFFFFF"/>
                </a:solidFill>
                <a:latin typeface="Century Gothic"/>
                <a:ea typeface="Century Gothic"/>
                <a:cs typeface="Century Gothic"/>
              </a:defRPr>
            </a:pPr>
            <a:endParaRPr lang="en-US"/>
          </a:p>
        </c:txPr>
        <c:crossAx val="16863680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68636800"/>
        <c:scaling>
          <c:orientation val="minMax"/>
          <c:max val="11"/>
          <c:min val="1"/>
        </c:scaling>
        <c:delete val="0"/>
        <c:axPos val="l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2400" b="1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2400" b="0" baseline="0">
                    <a:latin typeface="Century Gothic" pitchFamily="34" charset="0"/>
                  </a:rPr>
                  <a:t>Expensiveness</a:t>
                </a:r>
              </a:p>
            </c:rich>
          </c:tx>
          <c:layout>
            <c:manualLayout>
              <c:xMode val="edge"/>
              <c:yMode val="edge"/>
              <c:x val="1.4478315210598676E-2"/>
              <c:y val="0.15013734274594986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0"/>
        <c:majorTickMark val="out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800" b="0" i="0" u="none" strike="noStrike" baseline="0">
                <a:solidFill>
                  <a:srgbClr val="FFFFFF"/>
                </a:solidFill>
                <a:latin typeface="Century Gothic"/>
                <a:ea typeface="Century Gothic"/>
                <a:cs typeface="Century Gothic"/>
              </a:defRPr>
            </a:pPr>
            <a:endParaRPr lang="en-US"/>
          </a:p>
        </c:txPr>
        <c:crossAx val="168630912"/>
        <c:crosses val="autoZero"/>
        <c:crossBetween val="between"/>
      </c:valAx>
      <c:spPr>
        <a:solidFill>
          <a:srgbClr val="000000"/>
        </a:solidFill>
        <a:ln w="12700">
          <a:solidFill>
            <a:srgbClr val="FFFFFF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2637225733733211"/>
          <c:y val="7.5709645669291323E-2"/>
          <c:w val="0.15381915652045772"/>
          <c:h val="0.16719242902208201"/>
        </c:manualLayout>
      </c:layout>
      <c:overlay val="0"/>
      <c:spPr>
        <a:solidFill>
          <a:srgbClr val="000000"/>
        </a:solidFill>
        <a:ln w="3175">
          <a:solidFill>
            <a:srgbClr val="FFFFFF"/>
          </a:solidFill>
          <a:prstDash val="solid"/>
        </a:ln>
      </c:spPr>
      <c:txPr>
        <a:bodyPr/>
        <a:lstStyle/>
        <a:p>
          <a:pPr>
            <a:defRPr sz="1800" b="0" i="0" u="none" strike="noStrike" baseline="0">
              <a:solidFill>
                <a:srgbClr val="FFFFFF"/>
              </a:solidFill>
              <a:latin typeface="Century Gothic"/>
              <a:ea typeface="Century Gothic"/>
              <a:cs typeface="Century Gothic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000000"/>
    </a:solidFill>
    <a:ln w="3175">
      <a:solidFill>
        <a:srgbClr val="000000"/>
      </a:solidFill>
      <a:prstDash val="solid"/>
    </a:ln>
  </c:spPr>
  <c:txPr>
    <a:bodyPr/>
    <a:lstStyle/>
    <a:p>
      <a:pPr>
        <a:defRPr sz="92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2522528765846605"/>
          <c:y val="6.6246062992125987E-2"/>
          <c:w val="0.61779279760404338"/>
          <c:h val="0.712933753943217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'no error bars'!$C$3</c:f>
              <c:strCache>
                <c:ptCount val="1"/>
                <c:pt idx="0">
                  <c:v>Low Income</c:v>
                </c:pt>
              </c:strCache>
            </c:strRef>
          </c:tx>
          <c:spPr>
            <a:solidFill>
              <a:srgbClr val="FFCC00"/>
            </a:solidFill>
            <a:ln w="25400">
              <a:noFill/>
            </a:ln>
          </c:spPr>
          <c:invertIfNegative val="0"/>
          <c:cat>
            <c:strRef>
              <c:f>('no error bars'!$B$3,'no error bars'!$B$5)</c:f>
              <c:strCache>
                <c:ptCount val="2"/>
                <c:pt idx="0">
                  <c:v>Man</c:v>
                </c:pt>
                <c:pt idx="1">
                  <c:v>Money</c:v>
                </c:pt>
              </c:strCache>
            </c:strRef>
          </c:cat>
          <c:val>
            <c:numRef>
              <c:f>('no error bars'!$D$3,'no error bars'!$D$5)</c:f>
              <c:numCache>
                <c:formatCode>General</c:formatCode>
                <c:ptCount val="2"/>
                <c:pt idx="0">
                  <c:v>0.18</c:v>
                </c:pt>
                <c:pt idx="1">
                  <c:v>0.15384615384615385</c:v>
                </c:pt>
              </c:numCache>
            </c:numRef>
          </c:val>
        </c:ser>
        <c:ser>
          <c:idx val="1"/>
          <c:order val="1"/>
          <c:tx>
            <c:strRef>
              <c:f>'no error bars'!$C$4</c:f>
              <c:strCache>
                <c:ptCount val="1"/>
                <c:pt idx="0">
                  <c:v>High Income</c:v>
                </c:pt>
              </c:strCache>
            </c:strRef>
          </c:tx>
          <c:spPr>
            <a:solidFill>
              <a:srgbClr val="FFFF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('no error bars'!$D$4,'no error bars'!$D$6)</c:f>
              <c:numCache>
                <c:formatCode>General</c:formatCode>
                <c:ptCount val="2"/>
                <c:pt idx="0">
                  <c:v>0.16666666666666666</c:v>
                </c:pt>
                <c:pt idx="1">
                  <c:v>1.6666666666666666E-2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8807936"/>
        <c:axId val="178809472"/>
      </c:barChart>
      <c:catAx>
        <c:axId val="1788079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2400" b="0" i="0" u="none" strike="noStrike" baseline="0">
                <a:solidFill>
                  <a:srgbClr val="FFFFFF"/>
                </a:solidFill>
                <a:latin typeface="Century Gothic"/>
                <a:ea typeface="Century Gothic"/>
                <a:cs typeface="Century Gothic"/>
              </a:defRPr>
            </a:pPr>
            <a:endParaRPr lang="en-US"/>
          </a:p>
        </c:txPr>
        <c:crossAx val="17880947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78809472"/>
        <c:scaling>
          <c:orientation val="minMax"/>
        </c:scaling>
        <c:delete val="0"/>
        <c:axPos val="l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numFmt formatCode="General" sourceLinked="0"/>
        <c:majorTickMark val="out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800" b="0" i="0" u="none" strike="noStrike" baseline="0">
                <a:solidFill>
                  <a:srgbClr val="FFFFFF"/>
                </a:solidFill>
                <a:latin typeface="Century Gothic"/>
                <a:ea typeface="Century Gothic"/>
                <a:cs typeface="Century Gothic"/>
              </a:defRPr>
            </a:pPr>
            <a:endParaRPr lang="en-US"/>
          </a:p>
        </c:txPr>
        <c:crossAx val="178807936"/>
        <c:crosses val="autoZero"/>
        <c:crossBetween val="between"/>
      </c:valAx>
      <c:spPr>
        <a:solidFill>
          <a:srgbClr val="000000"/>
        </a:solidFill>
        <a:ln w="12700">
          <a:solidFill>
            <a:srgbClr val="FFFFFF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5335361294705228"/>
          <c:y val="7.5709748686724615E-2"/>
          <c:w val="0.23132004050226224"/>
          <c:h val="0.16719242902208201"/>
        </c:manualLayout>
      </c:layout>
      <c:overlay val="0"/>
      <c:spPr>
        <a:solidFill>
          <a:srgbClr val="000000"/>
        </a:solidFill>
        <a:ln w="3175">
          <a:solidFill>
            <a:srgbClr val="FFFFFF"/>
          </a:solidFill>
          <a:prstDash val="solid"/>
        </a:ln>
      </c:spPr>
      <c:txPr>
        <a:bodyPr/>
        <a:lstStyle/>
        <a:p>
          <a:pPr>
            <a:defRPr sz="1800" b="0" i="0" u="none" strike="noStrike" baseline="0">
              <a:solidFill>
                <a:srgbClr val="FFFFFF"/>
              </a:solidFill>
              <a:latin typeface="Century Gothic"/>
              <a:ea typeface="Century Gothic"/>
              <a:cs typeface="Century Gothic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3175">
      <a:solidFill>
        <a:srgbClr val="000000"/>
      </a:solidFill>
      <a:prstDash val="solid"/>
    </a:ln>
  </c:spPr>
  <c:txPr>
    <a:bodyPr/>
    <a:lstStyle/>
    <a:p>
      <a:pPr>
        <a:defRPr sz="92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0502123353961443"/>
          <c:y val="0.19058471857684456"/>
          <c:w val="0.64249812261953165"/>
          <c:h val="0.681187768195642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'1x2'!$C$3</c:f>
              <c:strCache>
                <c:ptCount val="1"/>
                <c:pt idx="0">
                  <c:v>Low Income</c:v>
                </c:pt>
              </c:strCache>
            </c:strRef>
          </c:tx>
          <c:spPr>
            <a:solidFill>
              <a:srgbClr val="FFCC00"/>
            </a:solidFill>
            <a:ln w="25400">
              <a:noFill/>
            </a:ln>
          </c:spPr>
          <c:invertIfNegative val="0"/>
          <c:cat>
            <c:strRef>
              <c:f>('1x2'!$B$3,'1x2'!$B$5)</c:f>
              <c:strCache>
                <c:ptCount val="2"/>
                <c:pt idx="0">
                  <c:v>Low Income</c:v>
                </c:pt>
                <c:pt idx="1">
                  <c:v>High Income</c:v>
                </c:pt>
              </c:strCache>
            </c:strRef>
          </c:cat>
          <c:val>
            <c:numRef>
              <c:f>('1x2'!$D$3,'1x2'!$D$5)</c:f>
              <c:numCache>
                <c:formatCode>General</c:formatCode>
                <c:ptCount val="2"/>
                <c:pt idx="0">
                  <c:v>0.19</c:v>
                </c:pt>
                <c:pt idx="1">
                  <c:v>0.08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9135232"/>
        <c:axId val="179136768"/>
      </c:barChart>
      <c:catAx>
        <c:axId val="179135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2400" b="0" i="0" u="none" strike="noStrike" baseline="0">
                <a:solidFill>
                  <a:srgbClr val="FFFFFF"/>
                </a:solidFill>
                <a:latin typeface="Century Gothic"/>
                <a:ea typeface="Century Gothic"/>
                <a:cs typeface="Century Gothic"/>
              </a:defRPr>
            </a:pPr>
            <a:endParaRPr lang="en-US"/>
          </a:p>
        </c:txPr>
        <c:crossAx val="17913676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79136768"/>
        <c:scaling>
          <c:orientation val="minMax"/>
        </c:scaling>
        <c:delete val="0"/>
        <c:axPos val="l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numFmt formatCode="General" sourceLinked="0"/>
        <c:majorTickMark val="out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800" b="0" i="0" u="none" strike="noStrike" baseline="0">
                <a:solidFill>
                  <a:srgbClr val="FFFFFF"/>
                </a:solidFill>
                <a:latin typeface="Century Gothic"/>
                <a:ea typeface="Century Gothic"/>
                <a:cs typeface="Century Gothic"/>
              </a:defRPr>
            </a:pPr>
            <a:endParaRPr lang="en-US"/>
          </a:p>
        </c:txPr>
        <c:crossAx val="179135232"/>
        <c:crosses val="autoZero"/>
        <c:crossBetween val="between"/>
      </c:valAx>
      <c:spPr>
        <a:solidFill>
          <a:srgbClr val="000000"/>
        </a:solidFill>
        <a:ln w="12700">
          <a:solidFill>
            <a:srgbClr val="FFFFFF"/>
          </a:solidFill>
          <a:prstDash val="solid"/>
        </a:ln>
      </c:spPr>
    </c:plotArea>
    <c:plotVisOnly val="1"/>
    <c:dispBlanksAs val="gap"/>
    <c:showDLblsOverMax val="0"/>
  </c:chart>
  <c:spPr>
    <a:solidFill>
      <a:srgbClr val="000000"/>
    </a:solidFill>
    <a:ln w="3175">
      <a:solidFill>
        <a:srgbClr val="000000"/>
      </a:solidFill>
      <a:prstDash val="solid"/>
    </a:ln>
  </c:spPr>
  <c:txPr>
    <a:bodyPr/>
    <a:lstStyle/>
    <a:p>
      <a:pPr>
        <a:defRPr sz="92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8595527456252788E-2"/>
          <c:y val="8.2018897637795282E-2"/>
          <c:w val="0.6326966656707691"/>
          <c:h val="0.776025236593059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graphable!$B$4</c:f>
              <c:strCache>
                <c:ptCount val="1"/>
                <c:pt idx="0">
                  <c:v>Low Income</c:v>
                </c:pt>
              </c:strCache>
            </c:strRef>
          </c:tx>
          <c:spPr>
            <a:solidFill>
              <a:srgbClr val="FFC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errBars>
            <c:errBarType val="both"/>
            <c:errValType val="cust"/>
            <c:noEndCap val="0"/>
            <c:plus>
              <c:numRef>
                <c:f>(graphable!$F$4,graphable!$F$6)</c:f>
                <c:numCache>
                  <c:formatCode>General</c:formatCode>
                  <c:ptCount val="2"/>
                  <c:pt idx="0">
                    <c:v>0.46449275455971256</c:v>
                  </c:pt>
                  <c:pt idx="1">
                    <c:v>0.58381749282095619</c:v>
                  </c:pt>
                </c:numCache>
              </c:numRef>
            </c:plus>
            <c:minus>
              <c:numRef>
                <c:f>(graphable!$F$4,graphable!$F$6)</c:f>
                <c:numCache>
                  <c:formatCode>General</c:formatCode>
                  <c:ptCount val="2"/>
                  <c:pt idx="0">
                    <c:v>0.46449275455971256</c:v>
                  </c:pt>
                  <c:pt idx="1">
                    <c:v>0.58381749282095619</c:v>
                  </c:pt>
                </c:numCache>
              </c:numRef>
            </c:minus>
            <c:spPr>
              <a:ln w="12700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</c:spPr>
          </c:errBars>
          <c:cat>
            <c:strRef>
              <c:f>(graphable!$A$4,graphable!$A$6)</c:f>
              <c:strCache>
                <c:ptCount val="2"/>
                <c:pt idx="0">
                  <c:v>Driving</c:v>
                </c:pt>
                <c:pt idx="1">
                  <c:v>Spending</c:v>
                </c:pt>
              </c:strCache>
            </c:strRef>
          </c:cat>
          <c:val>
            <c:numRef>
              <c:f>(graphable!$C$4,graphable!$C$6)</c:f>
              <c:numCache>
                <c:formatCode>###0.0000</c:formatCode>
                <c:ptCount val="2"/>
                <c:pt idx="0">
                  <c:v>5.7662337662337659</c:v>
                </c:pt>
                <c:pt idx="1">
                  <c:v>6.6250000000000018</c:v>
                </c:pt>
              </c:numCache>
            </c:numRef>
          </c:val>
        </c:ser>
        <c:ser>
          <c:idx val="1"/>
          <c:order val="1"/>
          <c:tx>
            <c:strRef>
              <c:f>graphable!$B$5</c:f>
              <c:strCache>
                <c:ptCount val="1"/>
                <c:pt idx="0">
                  <c:v>High Income</c:v>
                </c:pt>
              </c:strCache>
            </c:strRef>
          </c:tx>
          <c:spPr>
            <a:solidFill>
              <a:schemeClr val="bg1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errBars>
            <c:errBarType val="both"/>
            <c:errValType val="cust"/>
            <c:noEndCap val="0"/>
            <c:plus>
              <c:numRef>
                <c:f>(graphable!$F$5,graphable!$F$7)</c:f>
                <c:numCache>
                  <c:formatCode>General</c:formatCode>
                  <c:ptCount val="2"/>
                  <c:pt idx="0">
                    <c:v>0.57881478569840172</c:v>
                  </c:pt>
                  <c:pt idx="1">
                    <c:v>0.42867159318177528</c:v>
                  </c:pt>
                </c:numCache>
              </c:numRef>
            </c:plus>
            <c:minus>
              <c:numRef>
                <c:f>(graphable!$F$5,graphable!$F$7)</c:f>
                <c:numCache>
                  <c:formatCode>General</c:formatCode>
                  <c:ptCount val="2"/>
                  <c:pt idx="0">
                    <c:v>0.57881478569840172</c:v>
                  </c:pt>
                  <c:pt idx="1">
                    <c:v>0.42867159318177528</c:v>
                  </c:pt>
                </c:numCache>
              </c:numRef>
            </c:minus>
            <c:spPr>
              <a:ln w="12700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</c:spPr>
          </c:errBars>
          <c:cat>
            <c:strRef>
              <c:f>(graphable!$A$4,graphable!$A$6)</c:f>
              <c:strCache>
                <c:ptCount val="2"/>
                <c:pt idx="0">
                  <c:v>Driving</c:v>
                </c:pt>
                <c:pt idx="1">
                  <c:v>Spending</c:v>
                </c:pt>
              </c:strCache>
            </c:strRef>
          </c:cat>
          <c:val>
            <c:numRef>
              <c:f>(graphable!$C$5,graphable!$C$7)</c:f>
              <c:numCache>
                <c:formatCode>###0.0000</c:formatCode>
                <c:ptCount val="2"/>
                <c:pt idx="0">
                  <c:v>6.8731343283582085</c:v>
                </c:pt>
                <c:pt idx="1">
                  <c:v>5.0138888888888866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9484160"/>
        <c:axId val="179485696"/>
      </c:barChart>
      <c:catAx>
        <c:axId val="1794841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2400"/>
            </a:pPr>
            <a:endParaRPr lang="en-US"/>
          </a:p>
        </c:txPr>
        <c:crossAx val="17948569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79485696"/>
        <c:scaling>
          <c:orientation val="minMax"/>
        </c:scaling>
        <c:delete val="0"/>
        <c:axPos val="l"/>
        <c:majorGridlines>
          <c:spPr>
            <a:ln>
              <a:solidFill>
                <a:schemeClr val="bg1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2000"/>
                </a:pPr>
                <a:r>
                  <a:rPr lang="en-US" sz="2000"/>
                  <a:t>#</a:t>
                </a:r>
                <a:r>
                  <a:rPr lang="en-US" sz="2000" baseline="0"/>
                  <a:t> of intrusions</a:t>
                </a:r>
                <a:endParaRPr lang="en-US" sz="2000"/>
              </a:p>
            </c:rich>
          </c:tx>
          <c:layout>
            <c:manualLayout>
              <c:xMode val="edge"/>
              <c:yMode val="edge"/>
              <c:x val="1.2924051568217375E-2"/>
              <c:y val="0.27579396325459316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0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 rot="0" vert="horz"/>
          <a:lstStyle/>
          <a:p>
            <a:pPr>
              <a:defRPr sz="1600"/>
            </a:pPr>
            <a:endParaRPr lang="en-US"/>
          </a:p>
        </c:txPr>
        <c:crossAx val="179484160"/>
        <c:crosses val="autoZero"/>
        <c:crossBetween val="between"/>
      </c:valAx>
      <c:spPr>
        <a:noFill/>
        <a:ln w="12700">
          <a:solidFill>
            <a:schemeClr val="bg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4392724165293289"/>
          <c:y val="0.10127034120734907"/>
          <c:w val="0.24522351474731507"/>
          <c:h val="0.17908866654826042"/>
        </c:manualLayout>
      </c:layout>
      <c:overlay val="0"/>
      <c:spPr>
        <a:noFill/>
        <a:ln>
          <a:solidFill>
            <a:schemeClr val="bg1"/>
          </a:solidFill>
        </a:ln>
      </c:spPr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spPr>
    <a:solidFill>
      <a:schemeClr val="tx1"/>
    </a:solidFill>
    <a:ln w="3175">
      <a:solidFill>
        <a:srgbClr val="000000"/>
      </a:solidFill>
      <a:prstDash val="solid"/>
    </a:ln>
  </c:spPr>
  <c:txPr>
    <a:bodyPr/>
    <a:lstStyle/>
    <a:p>
      <a:pPr>
        <a:defRPr sz="1400" b="0" i="0" u="none" strike="noStrike" baseline="0">
          <a:solidFill>
            <a:schemeClr val="bg1"/>
          </a:solidFill>
          <a:latin typeface="Century Gothic" pitchFamily="34" charset="0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3699589259697208E-2"/>
          <c:y val="8.2018927444794956E-2"/>
          <c:w val="0.69471222595849258"/>
          <c:h val="0.776025236593059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graphable!$B$4</c:f>
              <c:strCache>
                <c:ptCount val="1"/>
                <c:pt idx="0">
                  <c:v>up front</c:v>
                </c:pt>
              </c:strCache>
            </c:strRef>
          </c:tx>
          <c:spPr>
            <a:solidFill>
              <a:srgbClr val="FFC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errBars>
            <c:errBarType val="both"/>
            <c:errValType val="cust"/>
            <c:noEndCap val="0"/>
            <c:plus>
              <c:numRef>
                <c:f>(graphable!$F$4,graphable!$F$6)</c:f>
                <c:numCache>
                  <c:formatCode>General</c:formatCode>
                  <c:ptCount val="2"/>
                  <c:pt idx="0">
                    <c:v>0.20849379283681282</c:v>
                  </c:pt>
                  <c:pt idx="1">
                    <c:v>0.18995554201436701</c:v>
                  </c:pt>
                </c:numCache>
              </c:numRef>
            </c:plus>
            <c:minus>
              <c:numRef>
                <c:f>(graphable!$F$4,graphable!$F$6)</c:f>
                <c:numCache>
                  <c:formatCode>General</c:formatCode>
                  <c:ptCount val="2"/>
                  <c:pt idx="0">
                    <c:v>0.20849379283681282</c:v>
                  </c:pt>
                  <c:pt idx="1">
                    <c:v>0.18995554201436701</c:v>
                  </c:pt>
                </c:numCache>
              </c:numRef>
            </c:minus>
            <c:spPr>
              <a:ln w="12700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</c:spPr>
          </c:errBars>
          <c:cat>
            <c:strRef>
              <c:f>(graphable!$A$4,graphable!$A$6)</c:f>
              <c:strCache>
                <c:ptCount val="2"/>
                <c:pt idx="0">
                  <c:v>Poor</c:v>
                </c:pt>
                <c:pt idx="1">
                  <c:v>Rich</c:v>
                </c:pt>
              </c:strCache>
            </c:strRef>
          </c:cat>
          <c:val>
            <c:numRef>
              <c:f>(graphable!$C$4,graphable!$C$6)</c:f>
              <c:numCache>
                <c:formatCode>###0.0000</c:formatCode>
                <c:ptCount val="2"/>
                <c:pt idx="0">
                  <c:v>5.1515151515151496</c:v>
                </c:pt>
                <c:pt idx="1">
                  <c:v>5.0714285714285738</c:v>
                </c:pt>
              </c:numCache>
            </c:numRef>
          </c:val>
        </c:ser>
        <c:ser>
          <c:idx val="1"/>
          <c:order val="1"/>
          <c:tx>
            <c:strRef>
              <c:f>graphable!$B$5</c:f>
              <c:strCache>
                <c:ptCount val="1"/>
                <c:pt idx="0">
                  <c:v>paygo</c:v>
                </c:pt>
              </c:strCache>
            </c:strRef>
          </c:tx>
          <c:spPr>
            <a:solidFill>
              <a:schemeClr val="bg1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errBars>
            <c:errBarType val="both"/>
            <c:errValType val="cust"/>
            <c:noEndCap val="0"/>
            <c:plus>
              <c:numRef>
                <c:f>(graphable!$F$5,graphable!$F$7)</c:f>
                <c:numCache>
                  <c:formatCode>General</c:formatCode>
                  <c:ptCount val="2"/>
                  <c:pt idx="0">
                    <c:v>0.23061329187074045</c:v>
                  </c:pt>
                  <c:pt idx="1">
                    <c:v>0.23040994576894661</c:v>
                  </c:pt>
                </c:numCache>
              </c:numRef>
            </c:plus>
            <c:minus>
              <c:numRef>
                <c:f>(graphable!$F$5,graphable!$F$7)</c:f>
                <c:numCache>
                  <c:formatCode>General</c:formatCode>
                  <c:ptCount val="2"/>
                  <c:pt idx="0">
                    <c:v>0.23061329187074045</c:v>
                  </c:pt>
                  <c:pt idx="1">
                    <c:v>0.23040994576894661</c:v>
                  </c:pt>
                </c:numCache>
              </c:numRef>
            </c:minus>
            <c:spPr>
              <a:ln w="12700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</c:spPr>
          </c:errBars>
          <c:cat>
            <c:strRef>
              <c:f>(graphable!$A$4,graphable!$A$6)</c:f>
              <c:strCache>
                <c:ptCount val="2"/>
                <c:pt idx="0">
                  <c:v>Poor</c:v>
                </c:pt>
                <c:pt idx="1">
                  <c:v>Rich</c:v>
                </c:pt>
              </c:strCache>
            </c:strRef>
          </c:cat>
          <c:val>
            <c:numRef>
              <c:f>(graphable!$C$5,graphable!$C$7)</c:f>
              <c:numCache>
                <c:formatCode>###0.0000</c:formatCode>
                <c:ptCount val="2"/>
                <c:pt idx="0">
                  <c:v>3.9571428571428595</c:v>
                </c:pt>
                <c:pt idx="1">
                  <c:v>5.0649350649350637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9926144"/>
        <c:axId val="179927680"/>
      </c:barChart>
      <c:catAx>
        <c:axId val="1799261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2400"/>
            </a:pPr>
            <a:endParaRPr lang="en-US"/>
          </a:p>
        </c:txPr>
        <c:crossAx val="17992768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79927680"/>
        <c:scaling>
          <c:orientation val="minMax"/>
          <c:max val="7"/>
          <c:min val="1"/>
        </c:scaling>
        <c:delete val="0"/>
        <c:axPos val="l"/>
        <c:majorGridlines>
          <c:spPr>
            <a:ln>
              <a:solidFill>
                <a:schemeClr val="bg1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2000"/>
                </a:pPr>
                <a:r>
                  <a:rPr lang="en-US" sz="2000"/>
                  <a:t>Enjoyment</a:t>
                </a:r>
              </a:p>
            </c:rich>
          </c:tx>
          <c:layout>
            <c:manualLayout>
              <c:xMode val="edge"/>
              <c:yMode val="edge"/>
              <c:x val="0"/>
              <c:y val="0.33831921577984569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0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 rot="0" vert="horz"/>
          <a:lstStyle/>
          <a:p>
            <a:pPr>
              <a:defRPr sz="1800"/>
            </a:pPr>
            <a:endParaRPr lang="en-US"/>
          </a:p>
        </c:txPr>
        <c:crossAx val="179926144"/>
        <c:crosses val="autoZero"/>
        <c:crossBetween val="between"/>
        <c:majorUnit val="1"/>
      </c:valAx>
      <c:spPr>
        <a:noFill/>
        <a:ln w="12700">
          <a:solidFill>
            <a:schemeClr val="bg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9451886332509458"/>
          <c:y val="9.1169370874095296E-2"/>
          <c:w val="0.19883740863123089"/>
          <c:h val="0.17908866654826042"/>
        </c:manualLayout>
      </c:layout>
      <c:overlay val="0"/>
      <c:spPr>
        <a:noFill/>
        <a:ln>
          <a:solidFill>
            <a:schemeClr val="bg1"/>
          </a:solidFill>
        </a:ln>
      </c:spPr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spPr>
    <a:solidFill>
      <a:schemeClr val="tx1"/>
    </a:solidFill>
    <a:ln w="3175">
      <a:solidFill>
        <a:srgbClr val="000000"/>
      </a:solidFill>
      <a:prstDash val="solid"/>
    </a:ln>
  </c:spPr>
  <c:txPr>
    <a:bodyPr/>
    <a:lstStyle/>
    <a:p>
      <a:pPr>
        <a:defRPr sz="1400" b="0" i="0" u="none" strike="noStrike" baseline="0">
          <a:solidFill>
            <a:schemeClr val="bg1"/>
          </a:solidFill>
          <a:latin typeface="Century Gothic" pitchFamily="34" charset="0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522528765846605"/>
          <c:y val="6.6246062992125987E-2"/>
          <c:w val="0.67205222641437989"/>
          <c:h val="0.712933753943217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'use this'!$C$3</c:f>
              <c:strCache>
                <c:ptCount val="1"/>
                <c:pt idx="0">
                  <c:v>Resort</c:v>
                </c:pt>
              </c:strCache>
            </c:strRef>
          </c:tx>
          <c:spPr>
            <a:solidFill>
              <a:srgbClr val="FFCC00"/>
            </a:solidFill>
            <a:ln w="25400">
              <a:noFill/>
            </a:ln>
          </c:spPr>
          <c:invertIfNegative val="0"/>
          <c:errBars>
            <c:errBarType val="both"/>
            <c:errValType val="cust"/>
            <c:noEndCap val="0"/>
            <c:plus>
              <c:numRef>
                <c:f>('use this'!$G$3,'use this'!$G$5)</c:f>
                <c:numCache>
                  <c:formatCode>General</c:formatCode>
                  <c:ptCount val="2"/>
                  <c:pt idx="0">
                    <c:v>0.21188962989438787</c:v>
                  </c:pt>
                  <c:pt idx="1">
                    <c:v>0.23908850300229451</c:v>
                  </c:pt>
                </c:numCache>
              </c:numRef>
            </c:plus>
            <c:minus>
              <c:numRef>
                <c:f>('use this'!$G$3,'use this'!$G$5)</c:f>
                <c:numCache>
                  <c:formatCode>General</c:formatCode>
                  <c:ptCount val="2"/>
                  <c:pt idx="0">
                    <c:v>0.21188962989438787</c:v>
                  </c:pt>
                  <c:pt idx="1">
                    <c:v>0.23908850300229451</c:v>
                  </c:pt>
                </c:numCache>
              </c:numRef>
            </c:minus>
            <c:spPr>
              <a:ln w="12700">
                <a:solidFill>
                  <a:srgbClr val="3366FF"/>
                </a:solidFill>
                <a:prstDash val="solid"/>
              </a:ln>
            </c:spPr>
          </c:errBars>
          <c:cat>
            <c:strRef>
              <c:f>('use this'!$B$3,'use this'!$B$5)</c:f>
              <c:strCache>
                <c:ptCount val="2"/>
                <c:pt idx="0">
                  <c:v>Low Income</c:v>
                </c:pt>
                <c:pt idx="1">
                  <c:v>High Income</c:v>
                </c:pt>
              </c:strCache>
            </c:strRef>
          </c:cat>
          <c:val>
            <c:numRef>
              <c:f>('use this'!$D$3,'use this'!$D$5)</c:f>
              <c:numCache>
                <c:formatCode>####.0000</c:formatCode>
                <c:ptCount val="2"/>
                <c:pt idx="0">
                  <c:v>5.8909696969696954</c:v>
                </c:pt>
                <c:pt idx="1">
                  <c:v>6.8064516129032224</c:v>
                </c:pt>
              </c:numCache>
            </c:numRef>
          </c:val>
        </c:ser>
        <c:ser>
          <c:idx val="1"/>
          <c:order val="1"/>
          <c:tx>
            <c:strRef>
              <c:f>'use this'!$C$4</c:f>
              <c:strCache>
                <c:ptCount val="1"/>
                <c:pt idx="0">
                  <c:v>Grocery</c:v>
                </c:pt>
              </c:strCache>
            </c:strRef>
          </c:tx>
          <c:spPr>
            <a:solidFill>
              <a:srgbClr val="FFFF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errBars>
            <c:errBarType val="both"/>
            <c:errValType val="cust"/>
            <c:noEndCap val="0"/>
            <c:plus>
              <c:numRef>
                <c:f>('use this'!$G$4,'use this'!$G$6)</c:f>
                <c:numCache>
                  <c:formatCode>General</c:formatCode>
                  <c:ptCount val="2"/>
                  <c:pt idx="0">
                    <c:v>0.25293158688224116</c:v>
                  </c:pt>
                  <c:pt idx="1">
                    <c:v>0.18864325081923694</c:v>
                  </c:pt>
                </c:numCache>
              </c:numRef>
            </c:plus>
            <c:minus>
              <c:numRef>
                <c:f>('use this'!$G$4,'use this'!$G$6)</c:f>
                <c:numCache>
                  <c:formatCode>General</c:formatCode>
                  <c:ptCount val="2"/>
                  <c:pt idx="0">
                    <c:v>0.25293158688224116</c:v>
                  </c:pt>
                  <c:pt idx="1">
                    <c:v>0.18864325081923694</c:v>
                  </c:pt>
                </c:numCache>
              </c:numRef>
            </c:minus>
            <c:spPr>
              <a:ln w="12700">
                <a:solidFill>
                  <a:srgbClr val="3366FF"/>
                </a:solidFill>
                <a:prstDash val="solid"/>
              </a:ln>
            </c:spPr>
          </c:errBars>
          <c:val>
            <c:numRef>
              <c:f>('use this'!$D$4,'use this'!$D$6)</c:f>
              <c:numCache>
                <c:formatCode>####.0000</c:formatCode>
                <c:ptCount val="2"/>
                <c:pt idx="0">
                  <c:v>5.559615384615384</c:v>
                </c:pt>
                <c:pt idx="1">
                  <c:v>5.4135220125786168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203712"/>
        <c:axId val="35205504"/>
      </c:barChart>
      <c:catAx>
        <c:axId val="352037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2400" b="0" i="0" u="none" strike="noStrike" baseline="0">
                <a:solidFill>
                  <a:srgbClr val="FFFFFF"/>
                </a:solidFill>
                <a:latin typeface="Century Gothic"/>
                <a:ea typeface="Century Gothic"/>
                <a:cs typeface="Century Gothic"/>
              </a:defRPr>
            </a:pPr>
            <a:endParaRPr lang="en-US"/>
          </a:p>
        </c:txPr>
        <c:crossAx val="3520550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5205504"/>
        <c:scaling>
          <c:orientation val="minMax"/>
        </c:scaling>
        <c:delete val="0"/>
        <c:axPos val="l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2400" b="1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2400" b="0" dirty="0" smtClean="0">
                    <a:latin typeface="Century Gothic" pitchFamily="34" charset="0"/>
                  </a:rPr>
                  <a:t>WTP ($)</a:t>
                </a:r>
                <a:endParaRPr lang="en-US" sz="2400" b="0" dirty="0">
                  <a:latin typeface="Century Gothic" pitchFamily="34" charset="0"/>
                </a:endParaRPr>
              </a:p>
            </c:rich>
          </c:tx>
          <c:layout>
            <c:manualLayout>
              <c:xMode val="edge"/>
              <c:yMode val="edge"/>
              <c:x val="2.4002166648744022E-2"/>
              <c:y val="0.28232119422572177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0"/>
        <c:majorTickMark val="out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800" b="0" i="0" u="none" strike="noStrike" baseline="0">
                <a:solidFill>
                  <a:srgbClr val="FFFFFF"/>
                </a:solidFill>
                <a:latin typeface="Century Gothic"/>
                <a:ea typeface="Century Gothic"/>
                <a:cs typeface="Century Gothic"/>
              </a:defRPr>
            </a:pPr>
            <a:endParaRPr lang="en-US"/>
          </a:p>
        </c:txPr>
        <c:crossAx val="35203712"/>
        <c:crosses val="autoZero"/>
        <c:crossBetween val="between"/>
      </c:valAx>
      <c:spPr>
        <a:solidFill>
          <a:srgbClr val="000000"/>
        </a:solidFill>
        <a:ln w="12700">
          <a:solidFill>
            <a:srgbClr val="FFFFFF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2637225733733211"/>
          <c:y val="7.5709645669291323E-2"/>
          <c:w val="0.15381915652045772"/>
          <c:h val="0.16719242902208201"/>
        </c:manualLayout>
      </c:layout>
      <c:overlay val="0"/>
      <c:spPr>
        <a:solidFill>
          <a:srgbClr val="000000"/>
        </a:solidFill>
        <a:ln w="3175">
          <a:solidFill>
            <a:srgbClr val="FFFFFF"/>
          </a:solidFill>
          <a:prstDash val="solid"/>
        </a:ln>
      </c:spPr>
      <c:txPr>
        <a:bodyPr/>
        <a:lstStyle/>
        <a:p>
          <a:pPr>
            <a:defRPr sz="1800" b="0" i="0" u="none" strike="noStrike" baseline="0">
              <a:solidFill>
                <a:srgbClr val="FFFFFF"/>
              </a:solidFill>
              <a:latin typeface="Century Gothic"/>
              <a:ea typeface="Century Gothic"/>
              <a:cs typeface="Century Gothic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3175">
      <a:solidFill>
        <a:srgbClr val="000000"/>
      </a:solidFill>
      <a:prstDash val="solid"/>
    </a:ln>
  </c:spPr>
  <c:txPr>
    <a:bodyPr/>
    <a:lstStyle/>
    <a:p>
      <a:pPr>
        <a:defRPr sz="92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3699589259697208E-2"/>
          <c:y val="8.2018927444794956E-2"/>
          <c:w val="0.70355395893815664"/>
          <c:h val="0.77602523659305989"/>
        </c:manualLayout>
      </c:layout>
      <c:barChart>
        <c:barDir val="col"/>
        <c:grouping val="clustered"/>
        <c:varyColors val="0"/>
        <c:ser>
          <c:idx val="0"/>
          <c:order val="0"/>
          <c:tx>
            <c:v>Resort</c:v>
          </c:tx>
          <c:spPr>
            <a:solidFill>
              <a:srgbClr val="FFC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errBars>
            <c:errBarType val="both"/>
            <c:errValType val="cust"/>
            <c:noEndCap val="0"/>
            <c:plus>
              <c:numRef>
                <c:f>(graphable!$F$4,graphable!$F$6)</c:f>
                <c:numCache>
                  <c:formatCode>General</c:formatCode>
                  <c:ptCount val="2"/>
                  <c:pt idx="0">
                    <c:v>0.19643117463723481</c:v>
                  </c:pt>
                  <c:pt idx="1">
                    <c:v>0.19435158094950716</c:v>
                  </c:pt>
                </c:numCache>
              </c:numRef>
            </c:plus>
            <c:minus>
              <c:numRef>
                <c:f>(graphable!$F$4,graphable!$F$6)</c:f>
                <c:numCache>
                  <c:formatCode>General</c:formatCode>
                  <c:ptCount val="2"/>
                  <c:pt idx="0">
                    <c:v>0.19643117463723481</c:v>
                  </c:pt>
                  <c:pt idx="1">
                    <c:v>0.19435158094950716</c:v>
                  </c:pt>
                </c:numCache>
              </c:numRef>
            </c:minus>
            <c:spPr>
              <a:ln w="12700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</c:spPr>
          </c:errBars>
          <c:cat>
            <c:strRef>
              <c:f>(graphable!$A$4,graphable!$A$6)</c:f>
              <c:strCache>
                <c:ptCount val="2"/>
                <c:pt idx="0">
                  <c:v>Low Income</c:v>
                </c:pt>
                <c:pt idx="1">
                  <c:v>High Income</c:v>
                </c:pt>
              </c:strCache>
            </c:strRef>
          </c:cat>
          <c:val>
            <c:numRef>
              <c:f>(graphable!$C$4,graphable!$C$6)</c:f>
              <c:numCache>
                <c:formatCode>####.0000</c:formatCode>
                <c:ptCount val="2"/>
                <c:pt idx="0">
                  <c:v>6.2100612244897935</c:v>
                </c:pt>
                <c:pt idx="1">
                  <c:v>6.7952455357142867</c:v>
                </c:pt>
              </c:numCache>
            </c:numRef>
          </c:val>
        </c:ser>
        <c:ser>
          <c:idx val="1"/>
          <c:order val="1"/>
          <c:tx>
            <c:v>Grocery</c:v>
          </c:tx>
          <c:spPr>
            <a:solidFill>
              <a:schemeClr val="bg1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errBars>
            <c:errBarType val="both"/>
            <c:errValType val="cust"/>
            <c:noEndCap val="0"/>
            <c:plus>
              <c:numRef>
                <c:f>(graphable!$F$5,graphable!$F$7)</c:f>
                <c:numCache>
                  <c:formatCode>General</c:formatCode>
                  <c:ptCount val="2"/>
                  <c:pt idx="0">
                    <c:v>0.20329970065546218</c:v>
                  </c:pt>
                  <c:pt idx="1">
                    <c:v>0.16696278759161229</c:v>
                  </c:pt>
                </c:numCache>
              </c:numRef>
            </c:plus>
            <c:minus>
              <c:numRef>
                <c:f>(graphable!$F$5,graphable!$F$7)</c:f>
                <c:numCache>
                  <c:formatCode>General</c:formatCode>
                  <c:ptCount val="2"/>
                  <c:pt idx="0">
                    <c:v>0.20329970065546218</c:v>
                  </c:pt>
                  <c:pt idx="1">
                    <c:v>0.16696278759161229</c:v>
                  </c:pt>
                </c:numCache>
              </c:numRef>
            </c:minus>
            <c:spPr>
              <a:ln w="12700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</c:spPr>
          </c:errBars>
          <c:cat>
            <c:strRef>
              <c:f>(graphable!$A$4,graphable!$A$6)</c:f>
              <c:strCache>
                <c:ptCount val="2"/>
                <c:pt idx="0">
                  <c:v>Low Income</c:v>
                </c:pt>
                <c:pt idx="1">
                  <c:v>High Income</c:v>
                </c:pt>
              </c:strCache>
            </c:strRef>
          </c:cat>
          <c:val>
            <c:numRef>
              <c:f>(graphable!$C$5,graphable!$C$7)</c:f>
              <c:numCache>
                <c:formatCode>####.0000</c:formatCode>
                <c:ptCount val="2"/>
                <c:pt idx="0">
                  <c:v>5.7117721518987317</c:v>
                </c:pt>
                <c:pt idx="1">
                  <c:v>5.4598559670781919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924416"/>
        <c:axId val="34925952"/>
      </c:barChart>
      <c:catAx>
        <c:axId val="349244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2400"/>
            </a:pPr>
            <a:endParaRPr lang="en-US"/>
          </a:p>
        </c:txPr>
        <c:crossAx val="3492595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4925952"/>
        <c:scaling>
          <c:orientation val="minMax"/>
        </c:scaling>
        <c:delete val="0"/>
        <c:axPos val="l"/>
        <c:majorGridlines>
          <c:spPr>
            <a:ln>
              <a:solidFill>
                <a:schemeClr val="bg1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2400"/>
                </a:pPr>
                <a:r>
                  <a:rPr lang="en-US" sz="2400"/>
                  <a:t>WTP ($)</a:t>
                </a:r>
              </a:p>
            </c:rich>
          </c:tx>
          <c:layout>
            <c:manualLayout>
              <c:xMode val="edge"/>
              <c:yMode val="edge"/>
              <c:x val="0"/>
              <c:y val="0.32578559259039991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0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 rot="0" vert="horz"/>
          <a:lstStyle/>
          <a:p>
            <a:pPr>
              <a:defRPr sz="1800"/>
            </a:pPr>
            <a:endParaRPr lang="en-US"/>
          </a:p>
        </c:txPr>
        <c:crossAx val="34924416"/>
        <c:crosses val="autoZero"/>
        <c:crossBetween val="between"/>
      </c:valAx>
      <c:spPr>
        <a:noFill/>
        <a:ln w="12700">
          <a:solidFill>
            <a:schemeClr val="bg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0648816112840005"/>
          <c:y val="8.1270367519849493E-2"/>
          <c:w val="0.17735750537814074"/>
          <c:h val="0.17908866654826042"/>
        </c:manualLayout>
      </c:layout>
      <c:overlay val="0"/>
      <c:spPr>
        <a:noFill/>
        <a:ln>
          <a:solidFill>
            <a:schemeClr val="bg1"/>
          </a:solidFill>
        </a:ln>
      </c:spPr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spPr>
    <a:solidFill>
      <a:schemeClr val="tx1"/>
    </a:solidFill>
    <a:ln w="3175">
      <a:solidFill>
        <a:srgbClr val="000000"/>
      </a:solidFill>
      <a:prstDash val="solid"/>
    </a:ln>
  </c:spPr>
  <c:txPr>
    <a:bodyPr/>
    <a:lstStyle/>
    <a:p>
      <a:pPr>
        <a:defRPr sz="1400" b="0" i="0" u="none" strike="noStrike" baseline="0">
          <a:solidFill>
            <a:schemeClr val="bg1"/>
          </a:solidFill>
          <a:latin typeface="Century Gothic" pitchFamily="34" charset="0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3699589259697208E-2"/>
          <c:y val="8.2018927444794956E-2"/>
          <c:w val="0.69294387936255974"/>
          <c:h val="0.776025236593059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'[Chart in Microsoft PowerPoint]graphable'!$B$4</c:f>
              <c:strCache>
                <c:ptCount val="1"/>
                <c:pt idx="0">
                  <c:v>Bar</c:v>
                </c:pt>
              </c:strCache>
            </c:strRef>
          </c:tx>
          <c:spPr>
            <a:solidFill>
              <a:srgbClr val="FFC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errBars>
            <c:errBarType val="both"/>
            <c:errValType val="cust"/>
            <c:noEndCap val="0"/>
            <c:plus>
              <c:numRef>
                <c:f>'[Chart in Microsoft PowerPoint]graphable'!$F$4,'[Chart in Microsoft PowerPoint]graphable'!$F$6</c:f>
                <c:numCache>
                  <c:formatCode>General</c:formatCode>
                  <c:ptCount val="2"/>
                  <c:pt idx="0">
                    <c:v>0.32316068765025574</c:v>
                  </c:pt>
                  <c:pt idx="1">
                    <c:v>0.38410582857813208</c:v>
                  </c:pt>
                </c:numCache>
              </c:numRef>
            </c:plus>
            <c:minus>
              <c:numRef>
                <c:f>'[Chart in Microsoft PowerPoint]graphable'!$F$4,'[Chart in Microsoft PowerPoint]graphable'!$F$6</c:f>
                <c:numCache>
                  <c:formatCode>General</c:formatCode>
                  <c:ptCount val="2"/>
                  <c:pt idx="0">
                    <c:v>0.32316068765025574</c:v>
                  </c:pt>
                  <c:pt idx="1">
                    <c:v>0.38410582857813208</c:v>
                  </c:pt>
                </c:numCache>
              </c:numRef>
            </c:minus>
            <c:spPr>
              <a:ln w="12700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</c:spPr>
          </c:errBars>
          <c:cat>
            <c:strRef>
              <c:f>'[Chart in Microsoft PowerPoint]graphable'!$A$4,'[Chart in Microsoft PowerPoint]graphable'!$A$6</c:f>
              <c:strCache>
                <c:ptCount val="2"/>
                <c:pt idx="0">
                  <c:v>Low Income</c:v>
                </c:pt>
                <c:pt idx="1">
                  <c:v>High Income</c:v>
                </c:pt>
              </c:strCache>
            </c:strRef>
          </c:cat>
          <c:val>
            <c:numRef>
              <c:f>'[Chart in Microsoft PowerPoint]graphable'!$C$4,'[Chart in Microsoft PowerPoint]graphable'!$C$6</c:f>
              <c:numCache>
                <c:formatCode>###0.0000</c:formatCode>
                <c:ptCount val="2"/>
                <c:pt idx="0">
                  <c:v>3.6666666666666674</c:v>
                </c:pt>
                <c:pt idx="1">
                  <c:v>4.9032258064516121</c:v>
                </c:pt>
              </c:numCache>
            </c:numRef>
          </c:val>
        </c:ser>
        <c:ser>
          <c:idx val="1"/>
          <c:order val="1"/>
          <c:tx>
            <c:strRef>
              <c:f>'[Chart in Microsoft PowerPoint]graphable'!$B$5</c:f>
              <c:strCache>
                <c:ptCount val="1"/>
                <c:pt idx="0">
                  <c:v>People</c:v>
                </c:pt>
              </c:strCache>
            </c:strRef>
          </c:tx>
          <c:spPr>
            <a:solidFill>
              <a:schemeClr val="bg1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errBars>
            <c:errBarType val="both"/>
            <c:errValType val="cust"/>
            <c:noEndCap val="0"/>
            <c:plus>
              <c:numRef>
                <c:f>'[Chart in Microsoft PowerPoint]graphable'!$F$5,'[Chart in Microsoft PowerPoint]graphable'!$F$7</c:f>
                <c:numCache>
                  <c:formatCode>General</c:formatCode>
                  <c:ptCount val="2"/>
                  <c:pt idx="0">
                    <c:v>0.40315559683788094</c:v>
                  </c:pt>
                  <c:pt idx="1">
                    <c:v>0.22056754020880878</c:v>
                  </c:pt>
                </c:numCache>
              </c:numRef>
            </c:plus>
            <c:minus>
              <c:numRef>
                <c:f>'[Chart in Microsoft PowerPoint]graphable'!$F$5,'[Chart in Microsoft PowerPoint]graphable'!$F$7</c:f>
                <c:numCache>
                  <c:formatCode>General</c:formatCode>
                  <c:ptCount val="2"/>
                  <c:pt idx="0">
                    <c:v>0.40315559683788094</c:v>
                  </c:pt>
                  <c:pt idx="1">
                    <c:v>0.22056754020880878</c:v>
                  </c:pt>
                </c:numCache>
              </c:numRef>
            </c:minus>
            <c:spPr>
              <a:ln w="12700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</c:spPr>
          </c:errBars>
          <c:cat>
            <c:strRef>
              <c:f>'[Chart in Microsoft PowerPoint]graphable'!$A$4,'[Chart in Microsoft PowerPoint]graphable'!$A$6</c:f>
              <c:strCache>
                <c:ptCount val="2"/>
                <c:pt idx="0">
                  <c:v>Low Income</c:v>
                </c:pt>
                <c:pt idx="1">
                  <c:v>High Income</c:v>
                </c:pt>
              </c:strCache>
            </c:strRef>
          </c:cat>
          <c:val>
            <c:numRef>
              <c:f>'[Chart in Microsoft PowerPoint]graphable'!$C$5,'[Chart in Microsoft PowerPoint]graphable'!$C$7</c:f>
              <c:numCache>
                <c:formatCode>###0.0000</c:formatCode>
                <c:ptCount val="2"/>
                <c:pt idx="0">
                  <c:v>3.1363636363636362</c:v>
                </c:pt>
                <c:pt idx="1">
                  <c:v>2.7756410256410264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2301952"/>
        <c:axId val="92303744"/>
      </c:barChart>
      <c:catAx>
        <c:axId val="923019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2400"/>
            </a:pPr>
            <a:endParaRPr lang="en-US"/>
          </a:p>
        </c:txPr>
        <c:crossAx val="9230374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92303744"/>
        <c:scaling>
          <c:orientation val="minMax"/>
        </c:scaling>
        <c:delete val="0"/>
        <c:axPos val="l"/>
        <c:majorGridlines>
          <c:spPr>
            <a:ln>
              <a:solidFill>
                <a:schemeClr val="bg1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2400"/>
                </a:pPr>
                <a:r>
                  <a:rPr lang="en-US" sz="2400"/>
                  <a:t>WTP ($)</a:t>
                </a:r>
              </a:p>
            </c:rich>
          </c:tx>
          <c:layout>
            <c:manualLayout>
              <c:xMode val="edge"/>
              <c:yMode val="edge"/>
              <c:x val="0"/>
              <c:y val="0.32578559259039991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0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 rot="0" vert="horz"/>
          <a:lstStyle/>
          <a:p>
            <a:pPr>
              <a:defRPr sz="1800"/>
            </a:pPr>
            <a:endParaRPr lang="en-US"/>
          </a:p>
        </c:txPr>
        <c:crossAx val="92301952"/>
        <c:crosses val="autoZero"/>
        <c:crossBetween val="between"/>
      </c:valAx>
      <c:spPr>
        <a:noFill/>
        <a:ln w="12700">
          <a:solidFill>
            <a:schemeClr val="bg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0648816112840005"/>
          <c:y val="8.1270367519849493E-2"/>
          <c:w val="0.17735750537814074"/>
          <c:h val="0.17908866654826042"/>
        </c:manualLayout>
      </c:layout>
      <c:overlay val="0"/>
      <c:spPr>
        <a:noFill/>
        <a:ln>
          <a:solidFill>
            <a:schemeClr val="bg1"/>
          </a:solidFill>
        </a:ln>
      </c:spPr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spPr>
    <a:solidFill>
      <a:schemeClr val="tx1"/>
    </a:solidFill>
    <a:ln w="3175">
      <a:solidFill>
        <a:srgbClr val="000000"/>
      </a:solidFill>
      <a:prstDash val="solid"/>
    </a:ln>
  </c:spPr>
  <c:txPr>
    <a:bodyPr/>
    <a:lstStyle/>
    <a:p>
      <a:pPr>
        <a:defRPr sz="1400" b="0" i="0" u="none" strike="noStrike" baseline="0">
          <a:solidFill>
            <a:schemeClr val="bg1"/>
          </a:solidFill>
          <a:latin typeface="Century Gothic" pitchFamily="34" charset="0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522528765846605"/>
          <c:y val="6.6246062992125987E-2"/>
          <c:w val="0.67205222641437989"/>
          <c:h val="0.712933753943217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'use this'!$C$3</c:f>
              <c:strCache>
                <c:ptCount val="1"/>
                <c:pt idx="0">
                  <c:v>Resort</c:v>
                </c:pt>
              </c:strCache>
            </c:strRef>
          </c:tx>
          <c:spPr>
            <a:solidFill>
              <a:srgbClr val="FFCC00"/>
            </a:solidFill>
            <a:ln w="25400">
              <a:noFill/>
            </a:ln>
          </c:spPr>
          <c:invertIfNegative val="0"/>
          <c:errBars>
            <c:errBarType val="both"/>
            <c:errValType val="cust"/>
            <c:noEndCap val="0"/>
            <c:plus>
              <c:numRef>
                <c:f>('use this'!$G$3,'use this'!$G$5)</c:f>
                <c:numCache>
                  <c:formatCode>General</c:formatCode>
                  <c:ptCount val="2"/>
                  <c:pt idx="0">
                    <c:v>0.21188962989438787</c:v>
                  </c:pt>
                  <c:pt idx="1">
                    <c:v>0.23908850300229451</c:v>
                  </c:pt>
                </c:numCache>
              </c:numRef>
            </c:plus>
            <c:minus>
              <c:numRef>
                <c:f>('use this'!$G$3,'use this'!$G$5)</c:f>
                <c:numCache>
                  <c:formatCode>General</c:formatCode>
                  <c:ptCount val="2"/>
                  <c:pt idx="0">
                    <c:v>0.21188962989438787</c:v>
                  </c:pt>
                  <c:pt idx="1">
                    <c:v>0.23908850300229451</c:v>
                  </c:pt>
                </c:numCache>
              </c:numRef>
            </c:minus>
            <c:spPr>
              <a:ln w="12700">
                <a:solidFill>
                  <a:srgbClr val="3366FF"/>
                </a:solidFill>
                <a:prstDash val="solid"/>
              </a:ln>
            </c:spPr>
          </c:errBars>
          <c:cat>
            <c:strRef>
              <c:f>('use this'!$B$3,'use this'!$B$5)</c:f>
              <c:strCache>
                <c:ptCount val="2"/>
                <c:pt idx="0">
                  <c:v>Low Income</c:v>
                </c:pt>
                <c:pt idx="1">
                  <c:v>High Income</c:v>
                </c:pt>
              </c:strCache>
            </c:strRef>
          </c:cat>
          <c:val>
            <c:numRef>
              <c:f>('use this'!$D$3,'use this'!$D$5)</c:f>
              <c:numCache>
                <c:formatCode>####.0000</c:formatCode>
                <c:ptCount val="2"/>
                <c:pt idx="0">
                  <c:v>5.8909696969696954</c:v>
                </c:pt>
                <c:pt idx="1">
                  <c:v>6.8064516129032224</c:v>
                </c:pt>
              </c:numCache>
            </c:numRef>
          </c:val>
        </c:ser>
        <c:ser>
          <c:idx val="1"/>
          <c:order val="1"/>
          <c:tx>
            <c:strRef>
              <c:f>'use this'!$C$4</c:f>
              <c:strCache>
                <c:ptCount val="1"/>
                <c:pt idx="0">
                  <c:v>Grocery</c:v>
                </c:pt>
              </c:strCache>
            </c:strRef>
          </c:tx>
          <c:spPr>
            <a:solidFill>
              <a:srgbClr val="FFFF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errBars>
            <c:errBarType val="both"/>
            <c:errValType val="cust"/>
            <c:noEndCap val="0"/>
            <c:plus>
              <c:numRef>
                <c:f>('use this'!$G$4,'use this'!$G$6)</c:f>
                <c:numCache>
                  <c:formatCode>General</c:formatCode>
                  <c:ptCount val="2"/>
                  <c:pt idx="0">
                    <c:v>0.25293158688224116</c:v>
                  </c:pt>
                  <c:pt idx="1">
                    <c:v>0.18864325081923694</c:v>
                  </c:pt>
                </c:numCache>
              </c:numRef>
            </c:plus>
            <c:minus>
              <c:numRef>
                <c:f>('use this'!$G$4,'use this'!$G$6)</c:f>
                <c:numCache>
                  <c:formatCode>General</c:formatCode>
                  <c:ptCount val="2"/>
                  <c:pt idx="0">
                    <c:v>0.25293158688224116</c:v>
                  </c:pt>
                  <c:pt idx="1">
                    <c:v>0.18864325081923694</c:v>
                  </c:pt>
                </c:numCache>
              </c:numRef>
            </c:minus>
            <c:spPr>
              <a:ln w="12700">
                <a:solidFill>
                  <a:srgbClr val="3366FF"/>
                </a:solidFill>
                <a:prstDash val="solid"/>
              </a:ln>
            </c:spPr>
          </c:errBars>
          <c:val>
            <c:numRef>
              <c:f>('use this'!$D$4,'use this'!$D$6)</c:f>
              <c:numCache>
                <c:formatCode>####.0000</c:formatCode>
                <c:ptCount val="2"/>
                <c:pt idx="0">
                  <c:v>5.559615384615384</c:v>
                </c:pt>
                <c:pt idx="1">
                  <c:v>5.4135220125786168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6227328"/>
        <c:axId val="36229120"/>
      </c:barChart>
      <c:catAx>
        <c:axId val="362273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2400" b="0" i="0" u="none" strike="noStrike" baseline="0">
                <a:solidFill>
                  <a:srgbClr val="FFFFFF"/>
                </a:solidFill>
                <a:latin typeface="Century Gothic"/>
                <a:ea typeface="Century Gothic"/>
                <a:cs typeface="Century Gothic"/>
              </a:defRPr>
            </a:pPr>
            <a:endParaRPr lang="en-US"/>
          </a:p>
        </c:txPr>
        <c:crossAx val="3622912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6229120"/>
        <c:scaling>
          <c:orientation val="minMax"/>
        </c:scaling>
        <c:delete val="0"/>
        <c:axPos val="l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2400" b="1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2400" b="0" dirty="0" smtClean="0">
                    <a:latin typeface="Century Gothic" pitchFamily="34" charset="0"/>
                  </a:rPr>
                  <a:t>WTP ($)</a:t>
                </a:r>
                <a:endParaRPr lang="en-US" sz="2400" b="0" dirty="0">
                  <a:latin typeface="Century Gothic" pitchFamily="34" charset="0"/>
                </a:endParaRPr>
              </a:p>
            </c:rich>
          </c:tx>
          <c:layout>
            <c:manualLayout>
              <c:xMode val="edge"/>
              <c:yMode val="edge"/>
              <c:x val="2.4002166648744022E-2"/>
              <c:y val="0.28232119422572177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0"/>
        <c:majorTickMark val="out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800" b="0" i="0" u="none" strike="noStrike" baseline="0">
                <a:solidFill>
                  <a:srgbClr val="FFFFFF"/>
                </a:solidFill>
                <a:latin typeface="Century Gothic"/>
                <a:ea typeface="Century Gothic"/>
                <a:cs typeface="Century Gothic"/>
              </a:defRPr>
            </a:pPr>
            <a:endParaRPr lang="en-US"/>
          </a:p>
        </c:txPr>
        <c:crossAx val="36227328"/>
        <c:crosses val="autoZero"/>
        <c:crossBetween val="between"/>
      </c:valAx>
      <c:spPr>
        <a:solidFill>
          <a:srgbClr val="000000"/>
        </a:solidFill>
        <a:ln w="12700">
          <a:solidFill>
            <a:srgbClr val="FFFFFF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2637225733733211"/>
          <c:y val="7.5709645669291323E-2"/>
          <c:w val="0.15381915652045772"/>
          <c:h val="0.16719242902208201"/>
        </c:manualLayout>
      </c:layout>
      <c:overlay val="0"/>
      <c:spPr>
        <a:solidFill>
          <a:srgbClr val="000000"/>
        </a:solidFill>
        <a:ln w="3175">
          <a:solidFill>
            <a:srgbClr val="FFFFFF"/>
          </a:solidFill>
          <a:prstDash val="solid"/>
        </a:ln>
      </c:spPr>
      <c:txPr>
        <a:bodyPr/>
        <a:lstStyle/>
        <a:p>
          <a:pPr>
            <a:defRPr sz="1800" b="0" i="0" u="none" strike="noStrike" baseline="0">
              <a:solidFill>
                <a:srgbClr val="FFFFFF"/>
              </a:solidFill>
              <a:latin typeface="Century Gothic"/>
              <a:ea typeface="Century Gothic"/>
              <a:cs typeface="Century Gothic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3175">
      <a:solidFill>
        <a:srgbClr val="000000"/>
      </a:solidFill>
      <a:prstDash val="solid"/>
    </a:ln>
  </c:spPr>
  <c:txPr>
    <a:bodyPr/>
    <a:lstStyle/>
    <a:p>
      <a:pPr>
        <a:defRPr sz="92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2522528765846605"/>
          <c:y val="6.6246062992125987E-2"/>
          <c:w val="0.58871888021197971"/>
          <c:h val="0.712933753943217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'no error bars'!$C$3</c:f>
              <c:strCache>
                <c:ptCount val="1"/>
                <c:pt idx="0">
                  <c:v>Low Income</c:v>
                </c:pt>
              </c:strCache>
            </c:strRef>
          </c:tx>
          <c:spPr>
            <a:solidFill>
              <a:srgbClr val="FFCC00"/>
            </a:solidFill>
            <a:ln w="25400">
              <a:noFill/>
            </a:ln>
          </c:spPr>
          <c:invertIfNegative val="0"/>
          <c:cat>
            <c:strRef>
              <c:f>('no error bars'!$B$3,'no error bars'!$B$5)</c:f>
              <c:strCache>
                <c:ptCount val="2"/>
                <c:pt idx="0">
                  <c:v>Location</c:v>
                </c:pt>
                <c:pt idx="1">
                  <c:v>Tradeoffs</c:v>
                </c:pt>
              </c:strCache>
            </c:strRef>
          </c:cat>
          <c:val>
            <c:numRef>
              <c:f>('no error bars'!$D$3,'no error bars'!$D$5)</c:f>
              <c:numCache>
                <c:formatCode>General</c:formatCode>
                <c:ptCount val="2"/>
                <c:pt idx="0">
                  <c:v>0.125</c:v>
                </c:pt>
                <c:pt idx="1">
                  <c:v>0.44</c:v>
                </c:pt>
              </c:numCache>
            </c:numRef>
          </c:val>
        </c:ser>
        <c:ser>
          <c:idx val="1"/>
          <c:order val="1"/>
          <c:tx>
            <c:strRef>
              <c:f>'no error bars'!$C$4</c:f>
              <c:strCache>
                <c:ptCount val="1"/>
                <c:pt idx="0">
                  <c:v>High Income</c:v>
                </c:pt>
              </c:strCache>
            </c:strRef>
          </c:tx>
          <c:spPr>
            <a:solidFill>
              <a:srgbClr val="FFFF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('no error bars'!$D$4,'no error bars'!$D$6)</c:f>
              <c:numCache>
                <c:formatCode>General</c:formatCode>
                <c:ptCount val="2"/>
                <c:pt idx="0">
                  <c:v>0.28000000000000003</c:v>
                </c:pt>
                <c:pt idx="1">
                  <c:v>0.28000000000000003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8507904"/>
        <c:axId val="48513792"/>
      </c:barChart>
      <c:catAx>
        <c:axId val="485079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2400" b="0" i="0" u="none" strike="noStrike" baseline="0">
                <a:solidFill>
                  <a:srgbClr val="FFFFFF"/>
                </a:solidFill>
                <a:latin typeface="Century Gothic"/>
                <a:ea typeface="Century Gothic"/>
                <a:cs typeface="Century Gothic"/>
              </a:defRPr>
            </a:pPr>
            <a:endParaRPr lang="en-US"/>
          </a:p>
        </c:txPr>
        <c:crossAx val="4851379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8513792"/>
        <c:scaling>
          <c:orientation val="minMax"/>
        </c:scaling>
        <c:delete val="0"/>
        <c:axPos val="l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numFmt formatCode="General" sourceLinked="0"/>
        <c:majorTickMark val="out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800" b="0" i="0" u="none" strike="noStrike" baseline="0">
                <a:solidFill>
                  <a:srgbClr val="FFFFFF"/>
                </a:solidFill>
                <a:latin typeface="Century Gothic"/>
                <a:ea typeface="Century Gothic"/>
                <a:cs typeface="Century Gothic"/>
              </a:defRPr>
            </a:pPr>
            <a:endParaRPr lang="en-US"/>
          </a:p>
        </c:txPr>
        <c:crossAx val="48507904"/>
        <c:crosses val="autoZero"/>
        <c:crossBetween val="between"/>
      </c:valAx>
      <c:spPr>
        <a:solidFill>
          <a:srgbClr val="000000"/>
        </a:solidFill>
        <a:ln w="12700">
          <a:solidFill>
            <a:srgbClr val="FFFFFF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4006271793415834"/>
          <c:y val="6.2889158086008479E-2"/>
          <c:w val="0.22422300053630012"/>
          <c:h val="0.2492436906925096"/>
        </c:manualLayout>
      </c:layout>
      <c:overlay val="0"/>
      <c:spPr>
        <a:solidFill>
          <a:srgbClr val="000000"/>
        </a:solidFill>
        <a:ln w="3175">
          <a:solidFill>
            <a:srgbClr val="FFFFFF"/>
          </a:solidFill>
          <a:prstDash val="solid"/>
        </a:ln>
      </c:spPr>
      <c:txPr>
        <a:bodyPr/>
        <a:lstStyle/>
        <a:p>
          <a:pPr>
            <a:defRPr sz="1800" b="0" i="0" u="none" strike="noStrike" baseline="0">
              <a:solidFill>
                <a:srgbClr val="FFFFFF"/>
              </a:solidFill>
              <a:latin typeface="Century Gothic"/>
              <a:ea typeface="Century Gothic"/>
              <a:cs typeface="Century Gothic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000000"/>
    </a:solidFill>
    <a:ln w="3175">
      <a:solidFill>
        <a:srgbClr val="000000"/>
      </a:solidFill>
      <a:prstDash val="solid"/>
    </a:ln>
  </c:spPr>
  <c:txPr>
    <a:bodyPr/>
    <a:lstStyle/>
    <a:p>
      <a:pPr>
        <a:defRPr sz="92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522528765846605"/>
          <c:y val="6.6246062992125987E-2"/>
          <c:w val="0.59256975350907226"/>
          <c:h val="0.712933753943217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'no error bars'!$C$3</c:f>
              <c:strCache>
                <c:ptCount val="1"/>
                <c:pt idx="0">
                  <c:v>Low Income</c:v>
                </c:pt>
              </c:strCache>
            </c:strRef>
          </c:tx>
          <c:spPr>
            <a:solidFill>
              <a:srgbClr val="FFCC00"/>
            </a:solidFill>
            <a:ln w="25400">
              <a:noFill/>
            </a:ln>
          </c:spPr>
          <c:invertIfNegative val="0"/>
          <c:cat>
            <c:strRef>
              <c:f>('no error bars'!$B$3,'no error bars'!$B$5)</c:f>
              <c:strCache>
                <c:ptCount val="2"/>
                <c:pt idx="0">
                  <c:v>Percentage</c:v>
                </c:pt>
                <c:pt idx="1">
                  <c:v>Tradeoffs</c:v>
                </c:pt>
              </c:strCache>
            </c:strRef>
          </c:cat>
          <c:val>
            <c:numRef>
              <c:f>('no error bars'!$D$3,'no error bars'!$D$5)</c:f>
              <c:numCache>
                <c:formatCode>General</c:formatCode>
                <c:ptCount val="2"/>
                <c:pt idx="0">
                  <c:v>0.42276422764227645</c:v>
                </c:pt>
                <c:pt idx="1">
                  <c:v>0.3902439024390244</c:v>
                </c:pt>
              </c:numCache>
            </c:numRef>
          </c:val>
        </c:ser>
        <c:ser>
          <c:idx val="1"/>
          <c:order val="1"/>
          <c:tx>
            <c:strRef>
              <c:f>'no error bars'!$C$4</c:f>
              <c:strCache>
                <c:ptCount val="1"/>
                <c:pt idx="0">
                  <c:v>High Income</c:v>
                </c:pt>
              </c:strCache>
            </c:strRef>
          </c:tx>
          <c:spPr>
            <a:solidFill>
              <a:srgbClr val="FFFF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('no error bars'!$D$4,'no error bars'!$D$6)</c:f>
              <c:numCache>
                <c:formatCode>General</c:formatCode>
                <c:ptCount val="2"/>
                <c:pt idx="0">
                  <c:v>0.54782608695652169</c:v>
                </c:pt>
                <c:pt idx="1">
                  <c:v>0.28000000000000003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2339584"/>
        <c:axId val="94516352"/>
      </c:barChart>
      <c:catAx>
        <c:axId val="923395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2400" b="0" i="0" u="none" strike="noStrike" baseline="0">
                <a:solidFill>
                  <a:srgbClr val="FFFFFF"/>
                </a:solidFill>
                <a:latin typeface="Century Gothic"/>
                <a:ea typeface="Century Gothic"/>
                <a:cs typeface="Century Gothic"/>
              </a:defRPr>
            </a:pPr>
            <a:endParaRPr lang="en-US"/>
          </a:p>
        </c:txPr>
        <c:crossAx val="9451635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94516352"/>
        <c:scaling>
          <c:orientation val="minMax"/>
        </c:scaling>
        <c:delete val="0"/>
        <c:axPos val="l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numFmt formatCode="General" sourceLinked="0"/>
        <c:majorTickMark val="out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800" b="0" i="0" u="none" strike="noStrike" baseline="0">
                <a:solidFill>
                  <a:srgbClr val="FFFFFF"/>
                </a:solidFill>
                <a:latin typeface="Century Gothic"/>
                <a:ea typeface="Century Gothic"/>
                <a:cs typeface="Century Gothic"/>
              </a:defRPr>
            </a:pPr>
            <a:endParaRPr lang="en-US"/>
          </a:p>
        </c:txPr>
        <c:crossAx val="92339584"/>
        <c:crosses val="autoZero"/>
        <c:crossBetween val="between"/>
      </c:valAx>
      <c:spPr>
        <a:solidFill>
          <a:srgbClr val="000000"/>
        </a:solidFill>
        <a:ln w="12700">
          <a:solidFill>
            <a:srgbClr val="FFFFFF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3690017688006393"/>
          <c:y val="7.5709645669291323E-2"/>
          <c:w val="0.2432911103503366"/>
          <c:h val="0.29336467007278733"/>
        </c:manualLayout>
      </c:layout>
      <c:overlay val="0"/>
      <c:spPr>
        <a:solidFill>
          <a:srgbClr val="000000"/>
        </a:solidFill>
        <a:ln w="3175">
          <a:solidFill>
            <a:srgbClr val="FFFFFF"/>
          </a:solidFill>
          <a:prstDash val="solid"/>
        </a:ln>
      </c:spPr>
      <c:txPr>
        <a:bodyPr/>
        <a:lstStyle/>
        <a:p>
          <a:pPr>
            <a:defRPr sz="1800" b="0" i="0" u="none" strike="noStrike" baseline="0">
              <a:solidFill>
                <a:srgbClr val="FFFFFF"/>
              </a:solidFill>
              <a:latin typeface="Century Gothic"/>
              <a:ea typeface="Century Gothic"/>
              <a:cs typeface="Century Gothic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000000"/>
    </a:solidFill>
    <a:ln w="3175">
      <a:solidFill>
        <a:srgbClr val="000000"/>
      </a:solidFill>
      <a:prstDash val="solid"/>
    </a:ln>
  </c:spPr>
  <c:txPr>
    <a:bodyPr/>
    <a:lstStyle/>
    <a:p>
      <a:pPr>
        <a:defRPr sz="92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28143293417384"/>
          <c:y val="4.637911411516038E-2"/>
          <c:w val="0.65446298071358688"/>
          <c:h val="0.804254988037999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'3x2'!$B$2</c:f>
              <c:strCache>
                <c:ptCount val="1"/>
                <c:pt idx="0">
                  <c:v>$300 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('3x2'!$A$2,'3x2'!$A$5)</c:f>
              <c:strCache>
                <c:ptCount val="2"/>
                <c:pt idx="0">
                  <c:v>Low Income</c:v>
                </c:pt>
                <c:pt idx="1">
                  <c:v>High Income</c:v>
                </c:pt>
              </c:strCache>
            </c:strRef>
          </c:cat>
          <c:val>
            <c:numRef>
              <c:f>('3x2'!$C$2,'3x2'!$C$5)</c:f>
              <c:numCache>
                <c:formatCode>General</c:formatCode>
                <c:ptCount val="2"/>
                <c:pt idx="0">
                  <c:v>78</c:v>
                </c:pt>
                <c:pt idx="1">
                  <c:v>86</c:v>
                </c:pt>
              </c:numCache>
            </c:numRef>
          </c:val>
        </c:ser>
        <c:ser>
          <c:idx val="1"/>
          <c:order val="1"/>
          <c:tx>
            <c:strRef>
              <c:f>'3x2'!$B$3</c:f>
              <c:strCache>
                <c:ptCount val="1"/>
                <c:pt idx="0">
                  <c:v>$500 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cat>
            <c:strRef>
              <c:f>('3x2'!$A$2,'3x2'!$A$5)</c:f>
              <c:strCache>
                <c:ptCount val="2"/>
                <c:pt idx="0">
                  <c:v>Low Income</c:v>
                </c:pt>
                <c:pt idx="1">
                  <c:v>High Income</c:v>
                </c:pt>
              </c:strCache>
            </c:strRef>
          </c:cat>
          <c:val>
            <c:numRef>
              <c:f>('3x2'!$C$3,'3x2'!$C$6)</c:f>
              <c:numCache>
                <c:formatCode>General</c:formatCode>
                <c:ptCount val="2"/>
                <c:pt idx="0">
                  <c:v>67</c:v>
                </c:pt>
                <c:pt idx="1">
                  <c:v>75</c:v>
                </c:pt>
              </c:numCache>
            </c:numRef>
          </c:val>
        </c:ser>
        <c:ser>
          <c:idx val="2"/>
          <c:order val="2"/>
          <c:tx>
            <c:strRef>
              <c:f>'3x2'!$B$4</c:f>
              <c:strCache>
                <c:ptCount val="1"/>
                <c:pt idx="0">
                  <c:v>$1,000 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cat>
            <c:strRef>
              <c:f>('3x2'!$A$2,'3x2'!$A$5)</c:f>
              <c:strCache>
                <c:ptCount val="2"/>
                <c:pt idx="0">
                  <c:v>Low Income</c:v>
                </c:pt>
                <c:pt idx="1">
                  <c:v>High Income</c:v>
                </c:pt>
              </c:strCache>
            </c:strRef>
          </c:cat>
          <c:val>
            <c:numRef>
              <c:f>('3x2'!$C$4,'3x2'!$C$7)</c:f>
              <c:numCache>
                <c:formatCode>General</c:formatCode>
                <c:ptCount val="2"/>
                <c:pt idx="0">
                  <c:v>67</c:v>
                </c:pt>
                <c:pt idx="1">
                  <c:v>58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4556928"/>
        <c:axId val="94558464"/>
      </c:barChart>
      <c:catAx>
        <c:axId val="9455692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pPr>
            <a:endParaRPr lang="en-US"/>
          </a:p>
        </c:txPr>
        <c:crossAx val="94558464"/>
        <c:crosses val="autoZero"/>
        <c:auto val="1"/>
        <c:lblAlgn val="ctr"/>
        <c:lblOffset val="100"/>
        <c:noMultiLvlLbl val="0"/>
      </c:catAx>
      <c:valAx>
        <c:axId val="94558464"/>
        <c:scaling>
          <c:orientation val="minMax"/>
        </c:scaling>
        <c:delete val="0"/>
        <c:axPos val="l"/>
        <c:majorGridlines>
          <c:spPr>
            <a:ln>
              <a:solidFill>
                <a:schemeClr val="tx2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800" b="0">
                    <a:solidFill>
                      <a:schemeClr val="tx2"/>
                    </a:solidFill>
                    <a:latin typeface="Century Gothic" panose="020B0502020202020204" pitchFamily="34" charset="0"/>
                  </a:defRPr>
                </a:pPr>
                <a:r>
                  <a:rPr lang="en-US" sz="1800" b="0">
                    <a:solidFill>
                      <a:schemeClr val="tx2"/>
                    </a:solidFill>
                    <a:latin typeface="Century Gothic" panose="020B0502020202020204" pitchFamily="34" charset="0"/>
                  </a:rPr>
                  <a:t>Percentage Traveling</a:t>
                </a:r>
                <a:r>
                  <a:rPr lang="en-US" sz="1800" b="0" baseline="0">
                    <a:solidFill>
                      <a:schemeClr val="tx2"/>
                    </a:solidFill>
                    <a:latin typeface="Century Gothic" panose="020B0502020202020204" pitchFamily="34" charset="0"/>
                  </a:rPr>
                  <a:t> for Discount</a:t>
                </a:r>
                <a:endParaRPr lang="en-US" sz="1800" b="0">
                  <a:solidFill>
                    <a:schemeClr val="tx2"/>
                  </a:solidFill>
                  <a:latin typeface="Century Gothic" panose="020B0502020202020204" pitchFamily="34" charset="0"/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tx2"/>
            </a:solidFill>
          </a:ln>
        </c:spPr>
        <c:txPr>
          <a:bodyPr/>
          <a:lstStyle/>
          <a:p>
            <a:pPr>
              <a:defRPr sz="1800">
                <a:solidFill>
                  <a:schemeClr val="tx2"/>
                </a:solidFill>
                <a:latin typeface="Century Gothic" panose="020B0502020202020204" pitchFamily="34" charset="0"/>
              </a:defRPr>
            </a:pPr>
            <a:endParaRPr lang="en-US"/>
          </a:p>
        </c:txPr>
        <c:crossAx val="94556928"/>
        <c:crosses val="autoZero"/>
        <c:crossBetween val="between"/>
      </c:valAx>
      <c:spPr>
        <a:solidFill>
          <a:srgbClr val="000000"/>
        </a:solidFill>
      </c:spPr>
    </c:plotArea>
    <c:legend>
      <c:legendPos val="r"/>
      <c:layout>
        <c:manualLayout>
          <c:xMode val="edge"/>
          <c:yMode val="edge"/>
          <c:x val="0.84697353455818025"/>
          <c:y val="5.4979585885097708E-2"/>
          <c:w val="0.13064171499002203"/>
          <c:h val="0.24097763222075119"/>
        </c:manualLayout>
      </c:layout>
      <c:overlay val="0"/>
      <c:txPr>
        <a:bodyPr/>
        <a:lstStyle/>
        <a:p>
          <a:pPr>
            <a:defRPr sz="1800">
              <a:solidFill>
                <a:schemeClr val="tx2"/>
              </a:solidFill>
              <a:latin typeface="Century Gothic" panose="020B0502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2522528765846605"/>
          <c:y val="6.6246062992125987E-2"/>
          <c:w val="0.61996894919385082"/>
          <c:h val="0.712933753943217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'use this'!$C$3</c:f>
              <c:strCache>
                <c:ptCount val="1"/>
                <c:pt idx="0">
                  <c:v>Small Account</c:v>
                </c:pt>
              </c:strCache>
            </c:strRef>
          </c:tx>
          <c:spPr>
            <a:solidFill>
              <a:srgbClr val="FFCC00"/>
            </a:solidFill>
            <a:ln w="25400">
              <a:noFill/>
            </a:ln>
          </c:spPr>
          <c:invertIfNegative val="0"/>
          <c:errBars>
            <c:errBarType val="both"/>
            <c:errValType val="cust"/>
            <c:noEndCap val="0"/>
            <c:plus>
              <c:numRef>
                <c:f>('use this'!$G$3,'use this'!$G$5)</c:f>
                <c:numCache>
                  <c:formatCode>General</c:formatCode>
                  <c:ptCount val="2"/>
                  <c:pt idx="0">
                    <c:v>0.32020362759021698</c:v>
                  </c:pt>
                  <c:pt idx="1">
                    <c:v>0.35674732708091639</c:v>
                  </c:pt>
                </c:numCache>
              </c:numRef>
            </c:plus>
            <c:minus>
              <c:numRef>
                <c:f>('use this'!$G$3,'use this'!$G$5)</c:f>
                <c:numCache>
                  <c:formatCode>General</c:formatCode>
                  <c:ptCount val="2"/>
                  <c:pt idx="0">
                    <c:v>0.32020362759021698</c:v>
                  </c:pt>
                  <c:pt idx="1">
                    <c:v>0.35674732708091639</c:v>
                  </c:pt>
                </c:numCache>
              </c:numRef>
            </c:minus>
            <c:spPr>
              <a:ln w="12700">
                <a:solidFill>
                  <a:srgbClr val="3366FF"/>
                </a:solidFill>
                <a:prstDash val="solid"/>
              </a:ln>
            </c:spPr>
          </c:errBars>
          <c:cat>
            <c:strRef>
              <c:f>('use this'!$B$3,'use this'!$B$5)</c:f>
              <c:strCache>
                <c:ptCount val="2"/>
                <c:pt idx="0">
                  <c:v>Low Income</c:v>
                </c:pt>
                <c:pt idx="1">
                  <c:v>High Income</c:v>
                </c:pt>
              </c:strCache>
            </c:strRef>
          </c:cat>
          <c:val>
            <c:numRef>
              <c:f>('use this'!$D$3,'use this'!$D$5)</c:f>
              <c:numCache>
                <c:formatCode>####.0000</c:formatCode>
                <c:ptCount val="2"/>
                <c:pt idx="0">
                  <c:v>5.5507246376811583</c:v>
                </c:pt>
                <c:pt idx="1">
                  <c:v>5.7377049180327884</c:v>
                </c:pt>
              </c:numCache>
            </c:numRef>
          </c:val>
        </c:ser>
        <c:ser>
          <c:idx val="1"/>
          <c:order val="1"/>
          <c:tx>
            <c:strRef>
              <c:f>'use this'!$C$4</c:f>
              <c:strCache>
                <c:ptCount val="1"/>
                <c:pt idx="0">
                  <c:v>Large Account</c:v>
                </c:pt>
              </c:strCache>
            </c:strRef>
          </c:tx>
          <c:spPr>
            <a:solidFill>
              <a:srgbClr val="FFFF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errBars>
            <c:errBarType val="both"/>
            <c:errValType val="cust"/>
            <c:noEndCap val="0"/>
            <c:plus>
              <c:numRef>
                <c:f>('use this'!$G$4,'use this'!$G$6)</c:f>
                <c:numCache>
                  <c:formatCode>General</c:formatCode>
                  <c:ptCount val="2"/>
                  <c:pt idx="0">
                    <c:v>0.37083257214012977</c:v>
                  </c:pt>
                  <c:pt idx="1">
                    <c:v>0.27435820890465218</c:v>
                  </c:pt>
                </c:numCache>
              </c:numRef>
            </c:plus>
            <c:minus>
              <c:numRef>
                <c:f>('use this'!$G$4,'use this'!$G$6)</c:f>
                <c:numCache>
                  <c:formatCode>General</c:formatCode>
                  <c:ptCount val="2"/>
                  <c:pt idx="0">
                    <c:v>0.37083257214012977</c:v>
                  </c:pt>
                  <c:pt idx="1">
                    <c:v>0.27435820890465218</c:v>
                  </c:pt>
                </c:numCache>
              </c:numRef>
            </c:minus>
            <c:spPr>
              <a:ln w="12700">
                <a:solidFill>
                  <a:srgbClr val="3366FF"/>
                </a:solidFill>
                <a:prstDash val="solid"/>
              </a:ln>
            </c:spPr>
          </c:errBars>
          <c:val>
            <c:numRef>
              <c:f>('use this'!$D$4,'use this'!$D$6)</c:f>
              <c:numCache>
                <c:formatCode>####.0000</c:formatCode>
                <c:ptCount val="2"/>
                <c:pt idx="0">
                  <c:v>5.7540983606557399</c:v>
                </c:pt>
                <c:pt idx="1">
                  <c:v>4.4705882352941169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3332736"/>
        <c:axId val="154960640"/>
      </c:barChart>
      <c:catAx>
        <c:axId val="1533327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2400" b="0" i="0" u="none" strike="noStrike" baseline="0">
                <a:solidFill>
                  <a:srgbClr val="FFFFFF"/>
                </a:solidFill>
                <a:latin typeface="Century Gothic"/>
                <a:ea typeface="Century Gothic"/>
                <a:cs typeface="Century Gothic"/>
              </a:defRPr>
            </a:pPr>
            <a:endParaRPr lang="en-US"/>
          </a:p>
        </c:txPr>
        <c:crossAx val="15496064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54960640"/>
        <c:scaling>
          <c:orientation val="minMax"/>
          <c:max val="11"/>
          <c:min val="1"/>
        </c:scaling>
        <c:delete val="0"/>
        <c:axPos val="l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2400" b="1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2400" b="0" dirty="0">
                    <a:latin typeface="Century Gothic" pitchFamily="34" charset="0"/>
                  </a:rPr>
                  <a:t>Expensiveness</a:t>
                </a:r>
              </a:p>
            </c:rich>
          </c:tx>
          <c:layout>
            <c:manualLayout>
              <c:xMode val="edge"/>
              <c:yMode val="edge"/>
              <c:x val="2.549025121859768E-2"/>
              <c:y val="0.23537281431370374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0"/>
        <c:majorTickMark val="out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800" b="0" i="0" u="none" strike="noStrike" baseline="0">
                <a:solidFill>
                  <a:srgbClr val="FFFFFF"/>
                </a:solidFill>
                <a:latin typeface="Century Gothic"/>
                <a:ea typeface="Century Gothic"/>
                <a:cs typeface="Century Gothic"/>
              </a:defRPr>
            </a:pPr>
            <a:endParaRPr lang="en-US"/>
          </a:p>
        </c:txPr>
        <c:crossAx val="153332736"/>
        <c:crosses val="autoZero"/>
        <c:crossBetween val="between"/>
      </c:valAx>
      <c:spPr>
        <a:solidFill>
          <a:srgbClr val="000000"/>
        </a:solidFill>
        <a:ln w="12700">
          <a:solidFill>
            <a:srgbClr val="FFFFFF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6238411604799416"/>
          <c:y val="7.5709645669291323E-2"/>
          <c:w val="0.23268817960254964"/>
          <c:h val="0.249351964807216"/>
        </c:manualLayout>
      </c:layout>
      <c:overlay val="0"/>
      <c:spPr>
        <a:solidFill>
          <a:srgbClr val="000000"/>
        </a:solidFill>
        <a:ln w="3175">
          <a:solidFill>
            <a:srgbClr val="FFFFFF"/>
          </a:solidFill>
          <a:prstDash val="solid"/>
        </a:ln>
      </c:spPr>
      <c:txPr>
        <a:bodyPr/>
        <a:lstStyle/>
        <a:p>
          <a:pPr>
            <a:defRPr sz="1800" b="0" i="0" u="none" strike="noStrike" baseline="0">
              <a:solidFill>
                <a:srgbClr val="FFFFFF"/>
              </a:solidFill>
              <a:latin typeface="Century Gothic"/>
              <a:ea typeface="Century Gothic"/>
              <a:cs typeface="Century Gothic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3175">
      <a:solidFill>
        <a:srgbClr val="000000"/>
      </a:solidFill>
      <a:prstDash val="solid"/>
    </a:ln>
  </c:spPr>
  <c:txPr>
    <a:bodyPr/>
    <a:lstStyle/>
    <a:p>
      <a:pPr>
        <a:defRPr sz="92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C6A98B-AF0F-404E-AAA0-4A79A6C34D30}" type="datetimeFigureOut">
              <a:rPr lang="en-US" smtClean="0"/>
              <a:t>10/20/2014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5BFDEB-0F73-4DC2-BF7A-20ECD039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165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BFDEB-0F73-4DC2-BF7A-20ECD0394BF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2435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FCA454-C612-42DD-B559-A5EF5A53A63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8758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FCA454-C612-42DD-B559-A5EF5A53A63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9741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FCA454-C612-42DD-B559-A5EF5A53A63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9741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64931" fontAlgn="base">
              <a:spcBef>
                <a:spcPct val="30000"/>
              </a:spcBef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FCA454-C612-42DD-B559-A5EF5A53A63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5976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80D913-5C61-412D-9773-2C79795356F4}" type="slidenum">
              <a:rPr lang="en-US"/>
              <a:pPr/>
              <a:t>14</a:t>
            </a:fld>
            <a:endParaRPr lang="en-US" dirty="0"/>
          </a:p>
        </p:txBody>
      </p:sp>
      <p:sp>
        <p:nvSpPr>
          <p:cNvPr id="398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8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80D913-5C61-412D-9773-2C79795356F4}" type="slidenum">
              <a:rPr lang="en-US"/>
              <a:pPr/>
              <a:t>15</a:t>
            </a:fld>
            <a:endParaRPr lang="en-US" dirty="0"/>
          </a:p>
        </p:txBody>
      </p:sp>
      <p:sp>
        <p:nvSpPr>
          <p:cNvPr id="398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8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80D913-5C61-412D-9773-2C79795356F4}" type="slidenum">
              <a:rPr lang="en-US"/>
              <a:pPr/>
              <a:t>16</a:t>
            </a:fld>
            <a:endParaRPr lang="en-US" dirty="0"/>
          </a:p>
        </p:txBody>
      </p:sp>
      <p:sp>
        <p:nvSpPr>
          <p:cNvPr id="398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8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FCA454-C612-42DD-B559-A5EF5A53A638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3855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FCA454-C612-42DD-B559-A5EF5A53A638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1300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FCA454-C612-42DD-B559-A5EF5A53A638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9997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BFDEB-0F73-4DC2-BF7A-20ECD0394BF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4220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FCA454-C612-42DD-B559-A5EF5A53A638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114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BFDEB-0F73-4DC2-BF7A-20ECD0394BF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785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FCA454-C612-42DD-B559-A5EF5A53A638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1090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FCA454-C612-42DD-B559-A5EF5A53A638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12569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FCA454-C612-42DD-B559-A5EF5A53A638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85092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FCA454-C612-42DD-B559-A5EF5A53A638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66617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FCA454-C612-42DD-B559-A5EF5A53A638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6836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FCA454-C612-42DD-B559-A5EF5A53A638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08196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FCA454-C612-42DD-B559-A5EF5A53A638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15296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BFDEB-0F73-4DC2-BF7A-20ECD0394BF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9795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BFDEB-0F73-4DC2-BF7A-20ECD0394BF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26647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BFDEB-0F73-4DC2-BF7A-20ECD0394BF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78537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BFDEB-0F73-4DC2-BF7A-20ECD0394BF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30443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4208C-516D-4839-8B48-ECF3234C6ECF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87404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4208C-516D-4839-8B48-ECF3234C6ECF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87404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4208C-516D-4839-8B48-ECF3234C6ECF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22934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4208C-516D-4839-8B48-ECF3234C6ECF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05842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4208C-516D-4839-8B48-ECF3234C6ECF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6122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4208C-516D-4839-8B48-ECF3234C6ECF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72164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4208C-516D-4839-8B48-ECF3234C6ECF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76747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4208C-516D-4839-8B48-ECF3234C6ECF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1558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FCA454-C612-42DD-B559-A5EF5A53A63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87589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4208C-516D-4839-8B48-ECF3234C6ECF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52502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4208C-516D-4839-8B48-ECF3234C6ECF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02506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4208C-516D-4839-8B48-ECF3234C6ECF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91267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BFDEB-0F73-4DC2-BF7A-20ECD0394BFF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5145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BFDEB-0F73-4DC2-BF7A-20ECD0394BF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3617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BFDEB-0F73-4DC2-BF7A-20ECD0394BF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6967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FCA454-C612-42DD-B559-A5EF5A53A63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1300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BFDEB-0F73-4DC2-BF7A-20ECD0394BF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262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BFDEB-0F73-4DC2-BF7A-20ECD0394BF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26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defRPr sz="2800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1EC5269-20FD-42A4-91E3-ACF86E3627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689063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6FEDCE-B077-4406-A330-31334C5F20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8032977"/>
      </p:ext>
    </p:extLst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03A99A-773D-4BE7-8B19-A50DA8C3D0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6048312"/>
      </p:ext>
    </p:extLst>
  </p:cSld>
  <p:clrMapOvr>
    <a:masterClrMapping/>
  </p:clrMapOvr>
  <p:transition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EA0CB1A4-7235-49DF-A70D-696569BE2D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2747005"/>
      </p:ext>
    </p:extLst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8E8733B-5451-4888-A9B5-EC0D1A7E60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4313826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FEBFF3-FDB4-44F1-96E6-634A1A3AA57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195658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9FDFD5-68F4-471C-8066-AF677B56848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1448848"/>
      </p:ext>
    </p:extLst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B387B8-6DF1-479D-870E-17B698319D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7034640"/>
      </p:ext>
    </p:extLst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B16FF6-DAAE-4DC2-92F8-6462014FBA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7359673"/>
      </p:ext>
    </p:extLst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5D2E7F-2321-47CD-B1C0-1F88E629D7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9837038"/>
      </p:ext>
    </p:extLst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90383A-5167-4B57-8E22-7AC1884A4D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817132"/>
      </p:ext>
    </p:extLst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25819E-F745-43E6-BA80-DAD99A42E6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9565617"/>
      </p:ext>
    </p:extLst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9E2B03-180C-416E-B898-DA44EF11FE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7076141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u="none">
                <a:latin typeface="Garamond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u="none">
                <a:latin typeface="Garamond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u="none">
                <a:latin typeface="Garamond" pitchFamily="18" charset="0"/>
              </a:defRPr>
            </a:lvl1pPr>
          </a:lstStyle>
          <a:p>
            <a:fld id="{981C747C-DB3F-4707-8605-D3FA869BB2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220205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defRPr sz="3000">
          <a:solidFill>
            <a:srgbClr val="FAFAFA"/>
          </a:solidFill>
          <a:latin typeface="+mn-lt"/>
          <a:ea typeface="+mn-ea"/>
          <a:cs typeface="+mn-cs"/>
        </a:defRPr>
      </a:lvl1pPr>
      <a:lvl2pPr marL="669925" indent="-325438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defRPr sz="2600">
          <a:solidFill>
            <a:srgbClr val="FAFAFA"/>
          </a:solidFill>
          <a:latin typeface="+mn-lt"/>
        </a:defRPr>
      </a:lvl2pPr>
      <a:lvl3pPr marL="1022350" indent="-350838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defRPr sz="2200">
          <a:solidFill>
            <a:srgbClr val="FAFAFA"/>
          </a:solidFill>
          <a:latin typeface="+mn-lt"/>
        </a:defRPr>
      </a:lvl3pPr>
      <a:lvl4pPr marL="1339850" indent="-315913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defRPr sz="2000">
          <a:solidFill>
            <a:srgbClr val="FAFAFA"/>
          </a:solidFill>
          <a:latin typeface="+mn-lt"/>
        </a:defRPr>
      </a:lvl4pPr>
      <a:lvl5pPr marL="16811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defRPr sz="2000">
          <a:solidFill>
            <a:srgbClr val="FAFAFA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defRPr sz="2000">
          <a:solidFill>
            <a:srgbClr val="FAFAFA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defRPr sz="2000">
          <a:solidFill>
            <a:srgbClr val="FAFAFA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defRPr sz="2000">
          <a:solidFill>
            <a:srgbClr val="FAFAFA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defRPr sz="2000">
          <a:solidFill>
            <a:srgbClr val="FAFAF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wmf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wmf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0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9.png"/><Relationship Id="rId4" Type="http://schemas.openxmlformats.org/officeDocument/2006/relationships/oleObject" Target="../embeddings/oleObject1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notesSlide" Target="../notesSlides/notesSlide30.xml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10" Type="http://schemas.openxmlformats.org/officeDocument/2006/relationships/image" Target="../media/image24.png"/><Relationship Id="rId4" Type="http://schemas.openxmlformats.org/officeDocument/2006/relationships/image" Target="../media/image20.jpeg"/><Relationship Id="rId9" Type="http://schemas.openxmlformats.org/officeDocument/2006/relationships/image" Target="../media/image19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notesSlide" Target="../notesSlides/notesSlide31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3.png"/><Relationship Id="rId5" Type="http://schemas.openxmlformats.org/officeDocument/2006/relationships/image" Target="../media/image25.jpeg"/><Relationship Id="rId10" Type="http://schemas.openxmlformats.org/officeDocument/2006/relationships/image" Target="../media/image20.jpeg"/><Relationship Id="rId4" Type="http://schemas.openxmlformats.org/officeDocument/2006/relationships/image" Target="../media/image21.png"/><Relationship Id="rId9" Type="http://schemas.openxmlformats.org/officeDocument/2006/relationships/image" Target="../media/image24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7.wmf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10.wmf"/><Relationship Id="rId4" Type="http://schemas.openxmlformats.org/officeDocument/2006/relationships/image" Target="../media/image9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 smtClean="0"/>
              <a:t>Changes in preferences and everyday thinking in the context of poverty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algn="r"/>
            <a:r>
              <a:rPr lang="en-US" dirty="0" smtClean="0"/>
              <a:t>Anuj Shah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23355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drinkingmadeeasy.com/wp-content/uploads/2011/10/beer-beach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15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299435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33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56" y="886968"/>
            <a:ext cx="8253413" cy="50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5791200" y="2286000"/>
            <a:ext cx="2910269" cy="2286000"/>
          </a:xfrm>
          <a:prstGeom prst="rect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5821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33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56" y="886968"/>
            <a:ext cx="8253413" cy="50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9131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23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62" y="889000"/>
            <a:ext cx="8253413" cy="50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382" y="6021193"/>
            <a:ext cx="142782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029200" y="5943600"/>
            <a:ext cx="3810000" cy="685800"/>
          </a:xfrm>
        </p:spPr>
        <p:txBody>
          <a:bodyPr/>
          <a:lstStyle/>
          <a:p>
            <a:pPr marL="0" indent="0"/>
            <a:r>
              <a:rPr lang="en-US" sz="2000" dirty="0" smtClean="0"/>
              <a:t>This is insight guides the use of </a:t>
            </a:r>
            <a:r>
              <a:rPr lang="en-US" sz="2000" dirty="0" smtClean="0">
                <a:solidFill>
                  <a:srgbClr val="FFC000"/>
                </a:solidFill>
              </a:rPr>
              <a:t>“framing effects”</a:t>
            </a:r>
            <a:r>
              <a:rPr lang="en-US" sz="2000" dirty="0" smtClean="0"/>
              <a:t> in policy.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48006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Having more means…</a:t>
            </a:r>
          </a:p>
        </p:txBody>
      </p:sp>
      <p:pic>
        <p:nvPicPr>
          <p:cNvPr id="392210" name="Picture 18" descr="MC900150745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3" y="1676400"/>
            <a:ext cx="1817687" cy="178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2211" name="Picture 19" descr="MC900441737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752600"/>
            <a:ext cx="17526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2212" name="Picture 20" descr="MC900441319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752600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2213" name="Picture 21" descr="MC900290292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895600"/>
            <a:ext cx="18288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Picture 2" descr="http://drinkingmadeeasy.com/wp-content/uploads/2011/10/beer-beach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020" y="3581400"/>
            <a:ext cx="167378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41034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2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2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92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2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92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92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2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92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92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2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922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2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Having more means…</a:t>
            </a:r>
          </a:p>
        </p:txBody>
      </p:sp>
      <p:pic>
        <p:nvPicPr>
          <p:cNvPr id="9" name="Picture 2" descr="http://drinkingmadeeasy.com/wp-content/uploads/2011/10/beer-beac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020" y="3581400"/>
            <a:ext cx="167378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7" descr="C:\Users\ashah8\AppData\Local\Microsoft\Windows\Temporary Internet Files\Content.IE5\GHCJG519\MC900045255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914400"/>
            <a:ext cx="1905000" cy="1718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1" descr="http://www.clker.com/cliparts/A/E/g/X/s/x/store-md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4038600"/>
            <a:ext cx="209550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9688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Having </a:t>
            </a:r>
            <a:r>
              <a:rPr lang="en-US" dirty="0" smtClean="0"/>
              <a:t>less means</a:t>
            </a:r>
            <a:r>
              <a:rPr lang="en-US" dirty="0"/>
              <a:t>…</a:t>
            </a:r>
          </a:p>
        </p:txBody>
      </p:sp>
      <p:pic>
        <p:nvPicPr>
          <p:cNvPr id="392210" name="Picture 18" descr="MC900150745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3" y="1676400"/>
            <a:ext cx="1817687" cy="178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2211" name="Picture 19" descr="MC900441737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752600"/>
            <a:ext cx="17526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2212" name="Picture 20" descr="MC900441319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752600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2213" name="Picture 21" descr="MC900290292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895600"/>
            <a:ext cx="18288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Picture 2" descr="http://drinkingmadeeasy.com/wp-content/uploads/2011/10/beer-beach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020" y="3581400"/>
            <a:ext cx="167378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025957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2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2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2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2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://drinkingmadeeasy.com/wp-content/uploads/2011/10/beer-beac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683" y="3733800"/>
            <a:ext cx="83689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Scarcity and context</a:t>
            </a:r>
            <a:endParaRPr lang="en-US" dirty="0"/>
          </a:p>
        </p:txBody>
      </p:sp>
      <p:pic>
        <p:nvPicPr>
          <p:cNvPr id="4" name="Picture 18" descr="MC900150745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419571"/>
            <a:ext cx="1126917" cy="1104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9" descr="MC900441737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2642" y="2451066"/>
            <a:ext cx="1086565" cy="1086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0" descr="MC900441319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080" y="2458939"/>
            <a:ext cx="1133807" cy="1133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1" descr="MC900290292[1]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4414" y="3175442"/>
            <a:ext cx="1133807" cy="1511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itle 1"/>
          <p:cNvSpPr txBox="1">
            <a:spLocks/>
          </p:cNvSpPr>
          <p:nvPr/>
        </p:nvSpPr>
        <p:spPr bwMode="auto">
          <a:xfrm>
            <a:off x="304800" y="1296955"/>
            <a:ext cx="3505200" cy="912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entury Gothic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entury Gothic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entury Gothic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entury Gothic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entury Gothic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entury Gothic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entury Gothic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r>
              <a:rPr lang="en-US" dirty="0" smtClean="0">
                <a:solidFill>
                  <a:srgbClr val="FF9900"/>
                </a:solidFill>
              </a:rPr>
              <a:t>Abundance:</a:t>
            </a:r>
            <a:endParaRPr lang="en-US" dirty="0">
              <a:solidFill>
                <a:srgbClr val="FF9900"/>
              </a:solidFill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 bwMode="auto">
          <a:xfrm>
            <a:off x="5287859" y="1295400"/>
            <a:ext cx="2516124" cy="912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entury Gothic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entury Gothic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entury Gothic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entury Gothic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entury Gothic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entury Gothic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entury Gothic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r>
              <a:rPr lang="en-US" dirty="0" smtClean="0">
                <a:solidFill>
                  <a:srgbClr val="FF9900"/>
                </a:solidFill>
              </a:rPr>
              <a:t>Scarcity:</a:t>
            </a:r>
            <a:endParaRPr lang="en-US" dirty="0">
              <a:solidFill>
                <a:srgbClr val="FF9900"/>
              </a:solidFill>
            </a:endParaRPr>
          </a:p>
        </p:txBody>
      </p:sp>
      <p:pic>
        <p:nvPicPr>
          <p:cNvPr id="13" name="Picture 2" descr="http://drinkingmadeeasy.com/wp-content/uploads/2011/10/beer-beac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955" y="2311842"/>
            <a:ext cx="83689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188930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7086600" y="5867400"/>
            <a:ext cx="1524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 i="1" u="none" dirty="0">
                <a:solidFill>
                  <a:schemeClr val="tx2"/>
                </a:solidFill>
                <a:latin typeface="Century Gothic" pitchFamily="34" charset="0"/>
              </a:rPr>
              <a:t>N</a:t>
            </a:r>
            <a:r>
              <a:rPr lang="en-US" sz="1600" u="none" dirty="0">
                <a:solidFill>
                  <a:schemeClr val="tx2"/>
                </a:solidFill>
                <a:latin typeface="Century Gothic" pitchFamily="34" charset="0"/>
              </a:rPr>
              <a:t> = </a:t>
            </a:r>
            <a:r>
              <a:rPr lang="en-US" sz="1600" u="none" dirty="0" smtClean="0">
                <a:solidFill>
                  <a:schemeClr val="tx2"/>
                </a:solidFill>
                <a:latin typeface="Century Gothic" pitchFamily="34" charset="0"/>
              </a:rPr>
              <a:t>578</a:t>
            </a:r>
            <a:endParaRPr lang="en-US" sz="1600" i="1" u="none" dirty="0">
              <a:solidFill>
                <a:schemeClr val="tx2"/>
              </a:solidFill>
              <a:latin typeface="Century Gothic" pitchFamily="34" charset="0"/>
            </a:endParaRPr>
          </a:p>
        </p:txBody>
      </p:sp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dirty="0" smtClean="0"/>
              <a:t>Study 1: A beer on the beach</a:t>
            </a:r>
            <a:endParaRPr lang="en-US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5921987"/>
              </p:ext>
            </p:extLst>
          </p:nvPr>
        </p:nvGraphicFramePr>
        <p:xfrm>
          <a:off x="152400" y="1447800"/>
          <a:ext cx="86106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1408836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2: Reasons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2325360"/>
              </p:ext>
            </p:extLst>
          </p:nvPr>
        </p:nvGraphicFramePr>
        <p:xfrm>
          <a:off x="381000" y="1143000"/>
          <a:ext cx="8534401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7086600" y="5867400"/>
            <a:ext cx="1524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 i="1" u="none" dirty="0">
                <a:solidFill>
                  <a:schemeClr val="tx2"/>
                </a:solidFill>
                <a:latin typeface="Century Gothic" pitchFamily="34" charset="0"/>
              </a:rPr>
              <a:t>N</a:t>
            </a:r>
            <a:r>
              <a:rPr lang="en-US" sz="1600" u="none" dirty="0">
                <a:solidFill>
                  <a:schemeClr val="tx2"/>
                </a:solidFill>
                <a:latin typeface="Century Gothic" pitchFamily="34" charset="0"/>
              </a:rPr>
              <a:t> = </a:t>
            </a:r>
            <a:r>
              <a:rPr lang="en-US" sz="1600" u="none" dirty="0" smtClean="0">
                <a:solidFill>
                  <a:schemeClr val="tx2"/>
                </a:solidFill>
                <a:latin typeface="Century Gothic" pitchFamily="34" charset="0"/>
              </a:rPr>
              <a:t>102</a:t>
            </a:r>
            <a:endParaRPr lang="en-US" sz="1600" i="1" u="none" dirty="0">
              <a:solidFill>
                <a:schemeClr val="tx2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808152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Disparities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30725"/>
          </a:xfrm>
        </p:spPr>
        <p:txBody>
          <a:bodyPr/>
          <a:lstStyle/>
          <a:p>
            <a:r>
              <a:rPr lang="en-US" sz="2800" dirty="0" smtClean="0"/>
              <a:t>Missed appointments</a:t>
            </a:r>
          </a:p>
          <a:p>
            <a:r>
              <a:rPr lang="en-US" sz="2800" dirty="0" smtClean="0"/>
              <a:t>Poor medical adherence</a:t>
            </a:r>
          </a:p>
          <a:p>
            <a:r>
              <a:rPr lang="en-US" sz="2800" dirty="0" smtClean="0"/>
              <a:t>Fewer words spoken/less reading to kids</a:t>
            </a:r>
          </a:p>
          <a:p>
            <a:r>
              <a:rPr lang="en-US" sz="2800" dirty="0" smtClean="0"/>
              <a:t>Harsher, less consistent discipline</a:t>
            </a:r>
          </a:p>
          <a:p>
            <a:r>
              <a:rPr lang="en-US" sz="2800" dirty="0" smtClean="0"/>
              <a:t>Less productive at work</a:t>
            </a:r>
          </a:p>
          <a:p>
            <a:r>
              <a:rPr lang="en-US" sz="2800" dirty="0" smtClean="0"/>
              <a:t>Marital instability</a:t>
            </a:r>
          </a:p>
          <a:p>
            <a:r>
              <a:rPr lang="en-US" sz="2800" dirty="0" smtClean="0"/>
              <a:t>Borrow too much, save too little</a:t>
            </a:r>
          </a:p>
          <a:p>
            <a:r>
              <a:rPr lang="en-US" sz="2800" dirty="0" smtClean="0"/>
              <a:t>More vulnerable to fraud</a:t>
            </a:r>
          </a:p>
          <a:p>
            <a:r>
              <a:rPr lang="en-US" sz="2800" dirty="0" smtClean="0"/>
              <a:t>Get less sleep</a:t>
            </a:r>
          </a:p>
          <a:p>
            <a:r>
              <a:rPr lang="en-US" sz="2800" dirty="0" smtClean="0"/>
              <a:t>Lower self-esteem</a:t>
            </a:r>
          </a:p>
          <a:p>
            <a:r>
              <a:rPr lang="en-US" sz="2800" dirty="0" smtClean="0"/>
              <a:t>Greater stress</a:t>
            </a:r>
          </a:p>
          <a:p>
            <a:endParaRPr lang="en-US" sz="2800" dirty="0" smtClean="0"/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65185672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3a: Proportional thinking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4702830"/>
              </p:ext>
            </p:extLst>
          </p:nvPr>
        </p:nvGraphicFramePr>
        <p:xfrm>
          <a:off x="457200" y="2407920"/>
          <a:ext cx="8229600" cy="2087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7500" dirty="0" smtClean="0">
                          <a:solidFill>
                            <a:srgbClr val="FF9900"/>
                          </a:solidFill>
                        </a:rPr>
                        <a:t>$50</a:t>
                      </a:r>
                      <a:endParaRPr lang="en-US" sz="7500" dirty="0">
                        <a:solidFill>
                          <a:srgbClr val="FF99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rgbClr val="CC7900"/>
                          </a:solidFill>
                        </a:rPr>
                        <a:t>$50</a:t>
                      </a:r>
                      <a:endParaRPr lang="en-US" sz="4000" dirty="0">
                        <a:solidFill>
                          <a:srgbClr val="CC79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B46B00"/>
                          </a:solidFill>
                        </a:rPr>
                        <a:t>$50</a:t>
                      </a:r>
                      <a:endParaRPr lang="en-US" sz="2400" dirty="0">
                        <a:solidFill>
                          <a:srgbClr val="B46B00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5000" dirty="0" smtClean="0">
                          <a:solidFill>
                            <a:schemeClr val="tx2"/>
                          </a:solidFill>
                        </a:rPr>
                        <a:t>$300</a:t>
                      </a:r>
                      <a:endParaRPr lang="en-US" sz="50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000" dirty="0" smtClean="0">
                          <a:solidFill>
                            <a:schemeClr val="tx2"/>
                          </a:solidFill>
                        </a:rPr>
                        <a:t>$500</a:t>
                      </a:r>
                      <a:endParaRPr lang="en-US" sz="50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000" dirty="0" smtClean="0">
                          <a:solidFill>
                            <a:schemeClr val="tx2"/>
                          </a:solidFill>
                        </a:rPr>
                        <a:t>$1000</a:t>
                      </a:r>
                      <a:endParaRPr lang="en-US" sz="50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 bwMode="auto">
          <a:xfrm>
            <a:off x="3048000" y="2514600"/>
            <a:ext cx="2910269" cy="2286000"/>
          </a:xfrm>
          <a:prstGeom prst="rect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5958269" y="2514600"/>
            <a:ext cx="2910269" cy="2286000"/>
          </a:xfrm>
          <a:prstGeom prst="rect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5943600" y="6172200"/>
            <a:ext cx="2743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 u="none" dirty="0" err="1" smtClean="0">
                <a:solidFill>
                  <a:schemeClr val="tx2"/>
                </a:solidFill>
                <a:latin typeface="Century Gothic" pitchFamily="34" charset="0"/>
              </a:rPr>
              <a:t>Tversky</a:t>
            </a:r>
            <a:r>
              <a:rPr lang="en-US" sz="1600" u="none" dirty="0" smtClean="0">
                <a:solidFill>
                  <a:schemeClr val="tx2"/>
                </a:solidFill>
                <a:latin typeface="Century Gothic" pitchFamily="34" charset="0"/>
              </a:rPr>
              <a:t> &amp; </a:t>
            </a:r>
            <a:r>
              <a:rPr lang="en-US" sz="1600" u="none" dirty="0" err="1" smtClean="0">
                <a:solidFill>
                  <a:schemeClr val="tx2"/>
                </a:solidFill>
                <a:latin typeface="Century Gothic" pitchFamily="34" charset="0"/>
              </a:rPr>
              <a:t>Kahneman</a:t>
            </a:r>
            <a:r>
              <a:rPr lang="en-US" sz="1600" u="none" dirty="0" smtClean="0">
                <a:solidFill>
                  <a:schemeClr val="tx2"/>
                </a:solidFill>
                <a:latin typeface="Century Gothic" pitchFamily="34" charset="0"/>
              </a:rPr>
              <a:t>(1981)</a:t>
            </a:r>
            <a:endParaRPr lang="en-US" sz="1600" u="none" dirty="0">
              <a:solidFill>
                <a:schemeClr val="tx2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661024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3a: Proportional thinking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4381091"/>
              </p:ext>
            </p:extLst>
          </p:nvPr>
        </p:nvGraphicFramePr>
        <p:xfrm>
          <a:off x="381000" y="1219200"/>
          <a:ext cx="8458201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7086600" y="5867400"/>
            <a:ext cx="1524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 i="1" u="none" dirty="0">
                <a:solidFill>
                  <a:schemeClr val="tx2"/>
                </a:solidFill>
                <a:latin typeface="Century Gothic" pitchFamily="34" charset="0"/>
              </a:rPr>
              <a:t>N</a:t>
            </a:r>
            <a:r>
              <a:rPr lang="en-US" sz="1600" u="none" dirty="0">
                <a:solidFill>
                  <a:schemeClr val="tx2"/>
                </a:solidFill>
                <a:latin typeface="Century Gothic" pitchFamily="34" charset="0"/>
              </a:rPr>
              <a:t> = </a:t>
            </a:r>
            <a:r>
              <a:rPr lang="en-US" sz="1600" u="none" dirty="0" smtClean="0">
                <a:solidFill>
                  <a:schemeClr val="tx2"/>
                </a:solidFill>
                <a:latin typeface="Century Gothic" pitchFamily="34" charset="0"/>
              </a:rPr>
              <a:t>238</a:t>
            </a:r>
            <a:endParaRPr lang="en-US" sz="1600" i="1" u="none" dirty="0">
              <a:solidFill>
                <a:schemeClr val="tx2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178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3b: Proportional thinking</a:t>
            </a:r>
            <a:endParaRPr lang="en-US" dirty="0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3467440"/>
              </p:ext>
            </p:extLst>
          </p:nvPr>
        </p:nvGraphicFramePr>
        <p:xfrm>
          <a:off x="457200" y="1219200"/>
          <a:ext cx="8277226" cy="4305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7086600" y="5867400"/>
            <a:ext cx="1524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 i="1" u="none" dirty="0">
                <a:solidFill>
                  <a:schemeClr val="tx2"/>
                </a:solidFill>
                <a:latin typeface="Century Gothic" pitchFamily="34" charset="0"/>
              </a:rPr>
              <a:t>N</a:t>
            </a:r>
            <a:r>
              <a:rPr lang="en-US" sz="1600" u="none" dirty="0">
                <a:solidFill>
                  <a:schemeClr val="tx2"/>
                </a:solidFill>
                <a:latin typeface="Century Gothic" pitchFamily="34" charset="0"/>
              </a:rPr>
              <a:t> = </a:t>
            </a:r>
            <a:r>
              <a:rPr lang="en-US" sz="1600" u="none" dirty="0" smtClean="0">
                <a:solidFill>
                  <a:schemeClr val="tx2"/>
                </a:solidFill>
                <a:latin typeface="Century Gothic" pitchFamily="34" charset="0"/>
              </a:rPr>
              <a:t>702</a:t>
            </a:r>
            <a:endParaRPr lang="en-US" sz="1600" i="1" u="none" dirty="0">
              <a:solidFill>
                <a:schemeClr val="tx2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74846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382000" cy="1139825"/>
          </a:xfrm>
        </p:spPr>
        <p:txBody>
          <a:bodyPr/>
          <a:lstStyle/>
          <a:p>
            <a:r>
              <a:rPr lang="en-US" dirty="0" smtClean="0"/>
              <a:t>Study 4: Mental accounts</a:t>
            </a:r>
            <a:endParaRPr lang="en-US" dirty="0"/>
          </a:p>
        </p:txBody>
      </p:sp>
      <p:pic>
        <p:nvPicPr>
          <p:cNvPr id="434178" name="Picture 2" descr="http://files.softicons.com/download/business-icons/desktop-business-icons-by-aha-soft/png/256x256/walle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62890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4182" name="Picture 6" descr="http://www.veryicon.com/icon/png/Business/Accounting%20Vista/Bank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895600"/>
            <a:ext cx="20574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228600" y="4953000"/>
            <a:ext cx="4038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200" u="none" dirty="0" smtClean="0">
                <a:solidFill>
                  <a:srgbClr val="FF9900"/>
                </a:solidFill>
                <a:latin typeface="Century Gothic" pitchFamily="34" charset="0"/>
              </a:rPr>
              <a:t>“that’s expensive!”</a:t>
            </a:r>
            <a:endParaRPr lang="en-US" sz="3200" u="none" dirty="0">
              <a:solidFill>
                <a:srgbClr val="FF9900"/>
              </a:solidFill>
              <a:latin typeface="Century Gothic" pitchFamily="34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4800600" y="4953000"/>
            <a:ext cx="4038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200" u="none" dirty="0" smtClean="0">
                <a:solidFill>
                  <a:srgbClr val="FF9900"/>
                </a:solidFill>
                <a:latin typeface="Century Gothic" pitchFamily="34" charset="0"/>
              </a:rPr>
              <a:t>“that’s not so bad.”</a:t>
            </a:r>
            <a:endParaRPr lang="en-US" sz="3200" u="none" dirty="0">
              <a:solidFill>
                <a:srgbClr val="FF9900"/>
              </a:solidFill>
              <a:latin typeface="Century Gothic" pitchFamily="34" charset="0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5943600" y="6172200"/>
            <a:ext cx="2743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 u="none" dirty="0" err="1" smtClean="0">
                <a:solidFill>
                  <a:schemeClr val="tx2"/>
                </a:solidFill>
                <a:latin typeface="Century Gothic" pitchFamily="34" charset="0"/>
              </a:rPr>
              <a:t>Morewedge</a:t>
            </a:r>
            <a:r>
              <a:rPr lang="en-US" sz="1600" u="none" dirty="0" smtClean="0">
                <a:solidFill>
                  <a:schemeClr val="tx2"/>
                </a:solidFill>
                <a:latin typeface="Century Gothic" pitchFamily="34" charset="0"/>
              </a:rPr>
              <a:t> et al. (2007)</a:t>
            </a:r>
            <a:endParaRPr lang="en-US" sz="1600" u="none" dirty="0">
              <a:solidFill>
                <a:schemeClr val="tx2"/>
              </a:solidFill>
              <a:latin typeface="Century Gothic" pitchFamily="34" charset="0"/>
            </a:endParaRPr>
          </a:p>
        </p:txBody>
      </p:sp>
      <p:pic>
        <p:nvPicPr>
          <p:cNvPr id="453634" name="Picture 2" descr="The Twilight Saga: Breaking Dawn - Part 1DVD025192135866 Fron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219200"/>
            <a:ext cx="1571625" cy="2237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742926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4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4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3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4: Mental accounts</a:t>
            </a:r>
            <a:endParaRPr lang="en-US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7086600" y="5854700"/>
            <a:ext cx="1524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 i="1" u="none" dirty="0">
                <a:solidFill>
                  <a:schemeClr val="tx2"/>
                </a:solidFill>
                <a:latin typeface="Century Gothic" pitchFamily="34" charset="0"/>
              </a:rPr>
              <a:t>N</a:t>
            </a:r>
            <a:r>
              <a:rPr lang="en-US" sz="1600" u="none" dirty="0">
                <a:solidFill>
                  <a:schemeClr val="tx2"/>
                </a:solidFill>
                <a:latin typeface="Century Gothic" pitchFamily="34" charset="0"/>
              </a:rPr>
              <a:t> = </a:t>
            </a:r>
            <a:r>
              <a:rPr lang="en-US" sz="1600" u="none" dirty="0" smtClean="0">
                <a:solidFill>
                  <a:schemeClr val="tx2"/>
                </a:solidFill>
                <a:latin typeface="Century Gothic" pitchFamily="34" charset="0"/>
              </a:rPr>
              <a:t>259</a:t>
            </a:r>
            <a:endParaRPr lang="en-US" sz="1600" i="1" u="none" dirty="0">
              <a:solidFill>
                <a:schemeClr val="tx2"/>
              </a:solidFill>
              <a:latin typeface="Century Gothic" pitchFamily="34" charset="0"/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6935227"/>
              </p:ext>
            </p:extLst>
          </p:nvPr>
        </p:nvGraphicFramePr>
        <p:xfrm>
          <a:off x="114300" y="1066800"/>
          <a:ext cx="85344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8544148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524000"/>
            <a:ext cx="3657600" cy="4349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dirty="0" smtClean="0"/>
              <a:t>Study 5: Caloric scarcity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2225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5: Caloric scarcity</a:t>
            </a:r>
            <a:endParaRPr lang="en-US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7086600" y="5854700"/>
            <a:ext cx="1524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 i="1" u="none" dirty="0">
                <a:solidFill>
                  <a:schemeClr val="tx2"/>
                </a:solidFill>
                <a:latin typeface="Century Gothic" pitchFamily="34" charset="0"/>
              </a:rPr>
              <a:t>N</a:t>
            </a:r>
            <a:r>
              <a:rPr lang="en-US" sz="1600" u="none" dirty="0">
                <a:solidFill>
                  <a:schemeClr val="tx2"/>
                </a:solidFill>
                <a:latin typeface="Century Gothic" pitchFamily="34" charset="0"/>
              </a:rPr>
              <a:t> = </a:t>
            </a:r>
            <a:r>
              <a:rPr lang="en-US" sz="1600" u="none" dirty="0" smtClean="0">
                <a:solidFill>
                  <a:schemeClr val="tx2"/>
                </a:solidFill>
                <a:latin typeface="Century Gothic" pitchFamily="34" charset="0"/>
              </a:rPr>
              <a:t>259</a:t>
            </a:r>
            <a:endParaRPr lang="en-US" sz="1600" i="1" u="none" dirty="0">
              <a:solidFill>
                <a:schemeClr val="tx2"/>
              </a:solidFill>
              <a:latin typeface="Century Gothic" pitchFamily="34" charset="0"/>
            </a:endParaRP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4306968"/>
              </p:ext>
            </p:extLst>
          </p:nvPr>
        </p:nvGraphicFramePr>
        <p:xfrm>
          <a:off x="304800" y="1143000"/>
          <a:ext cx="84582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3612607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6: The feud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365250" y="1600200"/>
          <a:ext cx="6635750" cy="3833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9" name="Image" r:id="rId4" imgW="7936508" imgH="4584127" progId="Photoshop.Image.10">
                  <p:embed/>
                </p:oleObj>
              </mc:Choice>
              <mc:Fallback>
                <p:oleObj name="Image" r:id="rId4" imgW="7936508" imgH="4584127" progId="Photoshop.Image.1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5250" y="1600200"/>
                        <a:ext cx="6635750" cy="3833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4494509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6: Expensiveness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3737755"/>
              </p:ext>
            </p:extLst>
          </p:nvPr>
        </p:nvGraphicFramePr>
        <p:xfrm>
          <a:off x="762000" y="1435100"/>
          <a:ext cx="80010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7086600" y="5854700"/>
            <a:ext cx="1524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 i="1" u="none" dirty="0">
                <a:solidFill>
                  <a:schemeClr val="tx2"/>
                </a:solidFill>
                <a:latin typeface="Century Gothic" pitchFamily="34" charset="0"/>
              </a:rPr>
              <a:t>N</a:t>
            </a:r>
            <a:r>
              <a:rPr lang="en-US" sz="1600" u="none" dirty="0">
                <a:solidFill>
                  <a:schemeClr val="tx2"/>
                </a:solidFill>
                <a:latin typeface="Century Gothic" pitchFamily="34" charset="0"/>
              </a:rPr>
              <a:t> = </a:t>
            </a:r>
            <a:r>
              <a:rPr lang="en-US" sz="1600" u="none" dirty="0" smtClean="0">
                <a:solidFill>
                  <a:schemeClr val="tx2"/>
                </a:solidFill>
                <a:latin typeface="Century Gothic" pitchFamily="34" charset="0"/>
              </a:rPr>
              <a:t>73</a:t>
            </a:r>
            <a:endParaRPr lang="en-US" sz="1600" i="1" u="none" dirty="0">
              <a:solidFill>
                <a:schemeClr val="tx2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826322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Certain </a:t>
            </a:r>
            <a:r>
              <a:rPr lang="en-US" sz="2400" dirty="0" smtClean="0">
                <a:solidFill>
                  <a:srgbClr val="FFC000"/>
                </a:solidFill>
              </a:rPr>
              <a:t>policy levers</a:t>
            </a:r>
            <a:r>
              <a:rPr lang="en-US" sz="2400" dirty="0" smtClean="0"/>
              <a:t> may not be as useful in nudging the poor</a:t>
            </a:r>
          </a:p>
          <a:p>
            <a:endParaRPr lang="en-US" sz="2400" dirty="0"/>
          </a:p>
          <a:p>
            <a:r>
              <a:rPr lang="en-US" sz="2400" dirty="0" smtClean="0"/>
              <a:t>Reconciling </a:t>
            </a:r>
            <a:r>
              <a:rPr lang="en-US" sz="2400" dirty="0" smtClean="0">
                <a:solidFill>
                  <a:srgbClr val="FFC000"/>
                </a:solidFill>
              </a:rPr>
              <a:t>economic and psychological views </a:t>
            </a:r>
            <a:r>
              <a:rPr lang="en-US" sz="2400" dirty="0" smtClean="0"/>
              <a:t>of decision making</a:t>
            </a:r>
          </a:p>
          <a:p>
            <a:endParaRPr lang="en-US" sz="2400" dirty="0"/>
          </a:p>
          <a:p>
            <a:r>
              <a:rPr lang="en-US" sz="2400" dirty="0" smtClean="0"/>
              <a:t>A possible reason for </a:t>
            </a:r>
            <a:r>
              <a:rPr lang="en-US" sz="2400" dirty="0" smtClean="0">
                <a:solidFill>
                  <a:srgbClr val="FFC000"/>
                </a:solidFill>
              </a:rPr>
              <a:t>diminished bandwidth</a:t>
            </a:r>
          </a:p>
          <a:p>
            <a:endParaRPr lang="en-US" sz="2400" dirty="0"/>
          </a:p>
          <a:p>
            <a:r>
              <a:rPr lang="en-US" sz="2400" dirty="0" smtClean="0">
                <a:solidFill>
                  <a:srgbClr val="FFC000"/>
                </a:solidFill>
              </a:rPr>
              <a:t>Some capacities are honed</a:t>
            </a:r>
            <a:r>
              <a:rPr lang="en-US" sz="2400" dirty="0" smtClean="0"/>
              <a:t>, rather than diminished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0262826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Poverty impedes cognitive function</a:t>
            </a:r>
            <a:endParaRPr lang="en-US" sz="36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96397"/>
            <a:ext cx="8229600" cy="2738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319585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Honed capacities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800" y="1371600"/>
            <a:ext cx="3810000" cy="4530725"/>
          </a:xfrm>
        </p:spPr>
        <p:txBody>
          <a:bodyPr/>
          <a:lstStyle/>
          <a:p>
            <a:pPr marL="0" indent="0"/>
            <a:r>
              <a:rPr lang="en-US" dirty="0" smtClean="0"/>
              <a:t>Tradeoff thinking</a:t>
            </a:r>
            <a:br>
              <a:rPr lang="en-US" dirty="0" smtClean="0"/>
            </a:br>
            <a:r>
              <a:rPr lang="en-US" dirty="0" smtClean="0"/>
              <a:t>Preference stability</a:t>
            </a:r>
          </a:p>
          <a:p>
            <a:pPr marL="0" indent="0"/>
            <a:endParaRPr lang="en-US" dirty="0"/>
          </a:p>
          <a:p>
            <a:pPr marL="0" indent="0"/>
            <a:r>
              <a:rPr lang="en-US" dirty="0" smtClean="0"/>
              <a:t>Price knowledge</a:t>
            </a:r>
          </a:p>
          <a:p>
            <a:pPr marL="0" indent="0"/>
            <a:endParaRPr lang="en-US" dirty="0"/>
          </a:p>
          <a:p>
            <a:pPr marL="0" indent="0"/>
            <a:r>
              <a:rPr lang="en-US" dirty="0" smtClean="0"/>
              <a:t>Alertness</a:t>
            </a:r>
          </a:p>
          <a:p>
            <a:pPr marL="0" indent="0"/>
            <a:endParaRPr lang="en-US" dirty="0"/>
          </a:p>
          <a:p>
            <a:pPr marL="0" indent="0"/>
            <a:r>
              <a:rPr lang="en-US" dirty="0" smtClean="0"/>
              <a:t>Careful spending</a:t>
            </a:r>
          </a:p>
          <a:p>
            <a:pPr marL="0" indent="0"/>
            <a:endParaRPr lang="en-US" dirty="0"/>
          </a:p>
          <a:p>
            <a:pPr marL="0" indent="0"/>
            <a:endParaRPr lang="en-US" dirty="0"/>
          </a:p>
        </p:txBody>
      </p:sp>
      <p:pic>
        <p:nvPicPr>
          <p:cNvPr id="4" name="Picture 2" descr="http://drinkingmadeeasy.com/wp-content/uploads/2011/10/beer-beach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1371600"/>
            <a:ext cx="762000" cy="763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" y="2286000"/>
            <a:ext cx="800100" cy="1485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228784"/>
            <a:ext cx="447203" cy="72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066" y="3741949"/>
            <a:ext cx="747824" cy="1211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9255542"/>
              </p:ext>
            </p:extLst>
          </p:nvPr>
        </p:nvGraphicFramePr>
        <p:xfrm>
          <a:off x="615695" y="5257800"/>
          <a:ext cx="1187016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7" name="Image" r:id="rId8" imgW="7936508" imgH="4584127" progId="Photoshop.Image.10">
                  <p:embed/>
                </p:oleObj>
              </mc:Choice>
              <mc:Fallback>
                <p:oleObj name="Image" r:id="rId8" imgW="7936508" imgH="4584127" progId="Photoshop.Image.10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695" y="5257800"/>
                        <a:ext cx="1187016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066" y="2286000"/>
            <a:ext cx="1078699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452396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Honed capacities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800" y="1371600"/>
            <a:ext cx="3810000" cy="4530725"/>
          </a:xfrm>
        </p:spPr>
        <p:txBody>
          <a:bodyPr/>
          <a:lstStyle/>
          <a:p>
            <a:pPr marL="0" indent="0"/>
            <a:r>
              <a:rPr lang="en-US" dirty="0" smtClean="0">
                <a:solidFill>
                  <a:srgbClr val="FFC000"/>
                </a:solidFill>
              </a:rPr>
              <a:t>Tradeoff thinking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Preference stability</a:t>
            </a:r>
          </a:p>
          <a:p>
            <a:pPr marL="0" indent="0"/>
            <a:endParaRPr lang="en-US" dirty="0"/>
          </a:p>
          <a:p>
            <a:pPr marL="0" indent="0"/>
            <a:r>
              <a:rPr lang="en-US" dirty="0" smtClean="0"/>
              <a:t>Price knowledge</a:t>
            </a:r>
          </a:p>
          <a:p>
            <a:pPr marL="0" indent="0"/>
            <a:endParaRPr lang="en-US" dirty="0"/>
          </a:p>
          <a:p>
            <a:pPr marL="0" indent="0"/>
            <a:r>
              <a:rPr lang="en-US" dirty="0" smtClean="0"/>
              <a:t>Alertness</a:t>
            </a:r>
          </a:p>
          <a:p>
            <a:pPr marL="0" indent="0"/>
            <a:endParaRPr lang="en-US" dirty="0"/>
          </a:p>
          <a:p>
            <a:pPr marL="0" indent="0"/>
            <a:r>
              <a:rPr lang="en-US" dirty="0" smtClean="0"/>
              <a:t>Careful spending</a:t>
            </a:r>
          </a:p>
          <a:p>
            <a:pPr marL="0" indent="0"/>
            <a:endParaRPr lang="en-US" dirty="0"/>
          </a:p>
          <a:p>
            <a:pPr marL="0" indent="0"/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" y="2286000"/>
            <a:ext cx="800100" cy="1485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228784"/>
            <a:ext cx="447203" cy="72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066" y="3741949"/>
            <a:ext cx="747824" cy="1211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1122715"/>
              </p:ext>
            </p:extLst>
          </p:nvPr>
        </p:nvGraphicFramePr>
        <p:xfrm>
          <a:off x="615695" y="5257800"/>
          <a:ext cx="1187016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8" name="Image" r:id="rId7" imgW="7936508" imgH="4584127" progId="Photoshop.Image.10">
                  <p:embed/>
                </p:oleObj>
              </mc:Choice>
              <mc:Fallback>
                <p:oleObj name="Image" r:id="rId7" imgW="7936508" imgH="4584127" progId="Photoshop.Image.1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695" y="5257800"/>
                        <a:ext cx="1187016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066" y="2286000"/>
            <a:ext cx="1078699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 bwMode="auto">
          <a:xfrm>
            <a:off x="457200" y="1905000"/>
            <a:ext cx="8560785" cy="4196024"/>
          </a:xfrm>
          <a:prstGeom prst="rect">
            <a:avLst/>
          </a:prstGeom>
          <a:solidFill>
            <a:srgbClr val="000000">
              <a:alpha val="48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4" name="Picture 2" descr="http://drinkingmadeeasy.com/wp-content/uploads/2011/10/beer-beach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1371600"/>
            <a:ext cx="762000" cy="763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8142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Please don’t fall asleep.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445770" y="1506736"/>
            <a:ext cx="861060" cy="369332"/>
          </a:xfrm>
          <a:prstGeom prst="rect">
            <a:avLst/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j-lt"/>
              </a:rPr>
              <a:t>bed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078230" y="1097518"/>
            <a:ext cx="861060" cy="369332"/>
          </a:xfrm>
          <a:prstGeom prst="rect">
            <a:avLst/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j-lt"/>
              </a:rPr>
              <a:t>rest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152400" y="2057400"/>
            <a:ext cx="861060" cy="369332"/>
          </a:xfrm>
          <a:prstGeom prst="rect">
            <a:avLst/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j-lt"/>
              </a:rPr>
              <a:t>tired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3352800" y="1600200"/>
            <a:ext cx="1066800" cy="369332"/>
          </a:xfrm>
          <a:prstGeom prst="rect">
            <a:avLst/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j-lt"/>
              </a:rPr>
              <a:t>dream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3566160" y="2133600"/>
            <a:ext cx="861060" cy="369332"/>
          </a:xfrm>
          <a:prstGeom prst="rect">
            <a:avLst/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j-lt"/>
              </a:rPr>
              <a:t>wake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240030" y="2678668"/>
            <a:ext cx="1066800" cy="369332"/>
          </a:xfrm>
          <a:prstGeom prst="rect">
            <a:avLst/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j-lt"/>
              </a:rPr>
              <a:t>snooze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754380" y="3276600"/>
            <a:ext cx="1104900" cy="369332"/>
          </a:xfrm>
          <a:prstGeom prst="rect">
            <a:avLst/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j-lt"/>
              </a:rPr>
              <a:t>blanket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3429000" y="2678668"/>
            <a:ext cx="861060" cy="369332"/>
          </a:xfrm>
          <a:prstGeom prst="rect">
            <a:avLst/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j-lt"/>
              </a:rPr>
              <a:t>doze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2045017" y="3288268"/>
            <a:ext cx="1146810" cy="369332"/>
          </a:xfrm>
          <a:prstGeom prst="rect">
            <a:avLst/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j-lt"/>
              </a:rPr>
              <a:t>slumber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2057400" y="1097518"/>
            <a:ext cx="990600" cy="369332"/>
          </a:xfrm>
          <a:prstGeom prst="rect">
            <a:avLst/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j-lt"/>
              </a:rPr>
              <a:t>awake</a:t>
            </a:r>
          </a:p>
        </p:txBody>
      </p:sp>
      <p:sp>
        <p:nvSpPr>
          <p:cNvPr id="40" name="Rectangle 39"/>
          <p:cNvSpPr/>
          <p:nvPr/>
        </p:nvSpPr>
        <p:spPr bwMode="auto">
          <a:xfrm>
            <a:off x="1445894" y="1981200"/>
            <a:ext cx="1537336" cy="646331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j-lt"/>
              </a:rPr>
              <a:t>SLEEP</a:t>
            </a:r>
          </a:p>
        </p:txBody>
      </p:sp>
      <p:sp>
        <p:nvSpPr>
          <p:cNvPr id="66" name="Rectangle 65"/>
          <p:cNvSpPr/>
          <p:nvPr/>
        </p:nvSpPr>
        <p:spPr bwMode="auto">
          <a:xfrm>
            <a:off x="3276600" y="3212068"/>
            <a:ext cx="861060" cy="369332"/>
          </a:xfrm>
          <a:prstGeom prst="rect">
            <a:avLst/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j-lt"/>
              </a:rPr>
              <a:t>snore</a:t>
            </a:r>
          </a:p>
        </p:txBody>
      </p:sp>
      <p:sp>
        <p:nvSpPr>
          <p:cNvPr id="70" name="Rectangle 69"/>
          <p:cNvSpPr/>
          <p:nvPr/>
        </p:nvSpPr>
        <p:spPr bwMode="auto">
          <a:xfrm>
            <a:off x="3124200" y="1143000"/>
            <a:ext cx="872490" cy="369332"/>
          </a:xfrm>
          <a:prstGeom prst="rect">
            <a:avLst/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j-lt"/>
              </a:rPr>
              <a:t>nap</a:t>
            </a:r>
          </a:p>
        </p:txBody>
      </p:sp>
      <p:sp>
        <p:nvSpPr>
          <p:cNvPr id="82" name="Rectangle 81"/>
          <p:cNvSpPr/>
          <p:nvPr/>
        </p:nvSpPr>
        <p:spPr bwMode="auto">
          <a:xfrm>
            <a:off x="4933950" y="1506736"/>
            <a:ext cx="861060" cy="369332"/>
          </a:xfrm>
          <a:prstGeom prst="rect">
            <a:avLst/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j-lt"/>
              </a:rPr>
              <a:t>lady</a:t>
            </a:r>
          </a:p>
        </p:txBody>
      </p:sp>
      <p:sp>
        <p:nvSpPr>
          <p:cNvPr id="83" name="Rectangle 82"/>
          <p:cNvSpPr/>
          <p:nvPr/>
        </p:nvSpPr>
        <p:spPr bwMode="auto">
          <a:xfrm>
            <a:off x="5566410" y="1097518"/>
            <a:ext cx="861060" cy="369332"/>
          </a:xfrm>
          <a:prstGeom prst="rect">
            <a:avLst/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j-lt"/>
              </a:rPr>
              <a:t>male</a:t>
            </a:r>
          </a:p>
        </p:txBody>
      </p:sp>
      <p:sp>
        <p:nvSpPr>
          <p:cNvPr id="84" name="Rectangle 83"/>
          <p:cNvSpPr/>
          <p:nvPr/>
        </p:nvSpPr>
        <p:spPr bwMode="auto">
          <a:xfrm>
            <a:off x="4640580" y="2057400"/>
            <a:ext cx="861060" cy="369332"/>
          </a:xfrm>
          <a:prstGeom prst="rect">
            <a:avLst/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j-lt"/>
              </a:rPr>
              <a:t>strong</a:t>
            </a:r>
          </a:p>
        </p:txBody>
      </p:sp>
      <p:sp>
        <p:nvSpPr>
          <p:cNvPr id="85" name="Rectangle 84"/>
          <p:cNvSpPr/>
          <p:nvPr/>
        </p:nvSpPr>
        <p:spPr bwMode="auto">
          <a:xfrm>
            <a:off x="7840980" y="1600200"/>
            <a:ext cx="1066800" cy="369332"/>
          </a:xfrm>
          <a:prstGeom prst="rect">
            <a:avLst/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j-lt"/>
              </a:rPr>
              <a:t>woman</a:t>
            </a:r>
          </a:p>
        </p:txBody>
      </p:sp>
      <p:sp>
        <p:nvSpPr>
          <p:cNvPr id="86" name="Rectangle 85"/>
          <p:cNvSpPr/>
          <p:nvPr/>
        </p:nvSpPr>
        <p:spPr bwMode="auto">
          <a:xfrm>
            <a:off x="8054340" y="2133600"/>
            <a:ext cx="1013460" cy="369332"/>
          </a:xfrm>
          <a:prstGeom prst="rect">
            <a:avLst/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j-lt"/>
              </a:rPr>
              <a:t>beard</a:t>
            </a:r>
          </a:p>
        </p:txBody>
      </p:sp>
      <p:sp>
        <p:nvSpPr>
          <p:cNvPr id="87" name="Rectangle 86"/>
          <p:cNvSpPr/>
          <p:nvPr/>
        </p:nvSpPr>
        <p:spPr bwMode="auto">
          <a:xfrm>
            <a:off x="4438650" y="2678668"/>
            <a:ext cx="1504950" cy="369332"/>
          </a:xfrm>
          <a:prstGeom prst="rect">
            <a:avLst/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j-lt"/>
              </a:rPr>
              <a:t>handsome</a:t>
            </a:r>
          </a:p>
        </p:txBody>
      </p:sp>
      <p:sp>
        <p:nvSpPr>
          <p:cNvPr id="88" name="Rectangle 87"/>
          <p:cNvSpPr/>
          <p:nvPr/>
        </p:nvSpPr>
        <p:spPr bwMode="auto">
          <a:xfrm>
            <a:off x="5242560" y="3276600"/>
            <a:ext cx="1104900" cy="369332"/>
          </a:xfrm>
          <a:prstGeom prst="rect">
            <a:avLst/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j-lt"/>
              </a:rPr>
              <a:t>muscle</a:t>
            </a:r>
          </a:p>
        </p:txBody>
      </p:sp>
      <p:sp>
        <p:nvSpPr>
          <p:cNvPr id="89" name="Rectangle 88"/>
          <p:cNvSpPr/>
          <p:nvPr/>
        </p:nvSpPr>
        <p:spPr bwMode="auto">
          <a:xfrm>
            <a:off x="7917180" y="2678668"/>
            <a:ext cx="861060" cy="369332"/>
          </a:xfrm>
          <a:prstGeom prst="rect">
            <a:avLst/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j-lt"/>
              </a:rPr>
              <a:t>doze</a:t>
            </a:r>
          </a:p>
        </p:txBody>
      </p:sp>
      <p:sp>
        <p:nvSpPr>
          <p:cNvPr id="90" name="Rectangle 89"/>
          <p:cNvSpPr/>
          <p:nvPr/>
        </p:nvSpPr>
        <p:spPr bwMode="auto">
          <a:xfrm>
            <a:off x="6533197" y="3288268"/>
            <a:ext cx="1146810" cy="369332"/>
          </a:xfrm>
          <a:prstGeom prst="rect">
            <a:avLst/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j-lt"/>
              </a:rPr>
              <a:t>father</a:t>
            </a:r>
          </a:p>
        </p:txBody>
      </p:sp>
      <p:sp>
        <p:nvSpPr>
          <p:cNvPr id="91" name="Rectangle 90"/>
          <p:cNvSpPr/>
          <p:nvPr/>
        </p:nvSpPr>
        <p:spPr bwMode="auto">
          <a:xfrm>
            <a:off x="6545580" y="1097518"/>
            <a:ext cx="990600" cy="369332"/>
          </a:xfrm>
          <a:prstGeom prst="rect">
            <a:avLst/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j-lt"/>
              </a:rPr>
              <a:t>uncle</a:t>
            </a:r>
          </a:p>
        </p:txBody>
      </p:sp>
      <p:sp>
        <p:nvSpPr>
          <p:cNvPr id="101" name="Rectangle 100"/>
          <p:cNvSpPr/>
          <p:nvPr/>
        </p:nvSpPr>
        <p:spPr bwMode="auto">
          <a:xfrm>
            <a:off x="6082664" y="1981200"/>
            <a:ext cx="1537336" cy="646331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j-lt"/>
              </a:rPr>
              <a:t>MAN</a:t>
            </a:r>
          </a:p>
        </p:txBody>
      </p:sp>
      <p:sp>
        <p:nvSpPr>
          <p:cNvPr id="102" name="Rectangle 101"/>
          <p:cNvSpPr/>
          <p:nvPr/>
        </p:nvSpPr>
        <p:spPr bwMode="auto">
          <a:xfrm>
            <a:off x="7764780" y="3212068"/>
            <a:ext cx="1013460" cy="369332"/>
          </a:xfrm>
          <a:prstGeom prst="rect">
            <a:avLst/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j-lt"/>
              </a:rPr>
              <a:t>person</a:t>
            </a:r>
          </a:p>
        </p:txBody>
      </p:sp>
      <p:sp>
        <p:nvSpPr>
          <p:cNvPr id="103" name="Rectangle 102"/>
          <p:cNvSpPr/>
          <p:nvPr/>
        </p:nvSpPr>
        <p:spPr bwMode="auto">
          <a:xfrm>
            <a:off x="7612380" y="1143000"/>
            <a:ext cx="872490" cy="369332"/>
          </a:xfrm>
          <a:prstGeom prst="rect">
            <a:avLst/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j-lt"/>
              </a:rPr>
              <a:t>son</a:t>
            </a:r>
          </a:p>
        </p:txBody>
      </p:sp>
    </p:spTree>
    <p:extLst>
      <p:ext uri="{BB962C8B-B14F-4D97-AF65-F5344CB8AC3E}">
        <p14:creationId xmlns:p14="http://schemas.microsoft.com/office/powerpoint/2010/main" val="125620664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40" grpId="0" animBg="1"/>
      <p:bldP spid="66" grpId="0" animBg="1"/>
      <p:bldP spid="70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101" grpId="0" animBg="1"/>
      <p:bldP spid="102" grpId="0" animBg="1"/>
      <p:bldP spid="10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4" name="Straight Connector 73"/>
          <p:cNvCxnSpPr>
            <a:stCxn id="5" idx="2"/>
          </p:cNvCxnSpPr>
          <p:nvPr/>
        </p:nvCxnSpPr>
        <p:spPr bwMode="auto">
          <a:xfrm>
            <a:off x="1508760" y="1466850"/>
            <a:ext cx="1844040" cy="174521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" name="Straight Connector 70"/>
          <p:cNvCxnSpPr>
            <a:endCxn id="10" idx="3"/>
          </p:cNvCxnSpPr>
          <p:nvPr/>
        </p:nvCxnSpPr>
        <p:spPr bwMode="auto">
          <a:xfrm flipH="1">
            <a:off x="1306830" y="1512332"/>
            <a:ext cx="1817371" cy="135100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fabric of thoughts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445770" y="1506736"/>
            <a:ext cx="861060" cy="369332"/>
          </a:xfrm>
          <a:prstGeom prst="rect">
            <a:avLst/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j-lt"/>
              </a:rPr>
              <a:t>bed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078230" y="1097518"/>
            <a:ext cx="861060" cy="369332"/>
          </a:xfrm>
          <a:prstGeom prst="rect">
            <a:avLst/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j-lt"/>
              </a:rPr>
              <a:t>rest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152400" y="2057400"/>
            <a:ext cx="861060" cy="369332"/>
          </a:xfrm>
          <a:prstGeom prst="rect">
            <a:avLst/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j-lt"/>
              </a:rPr>
              <a:t>tired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3352800" y="1600200"/>
            <a:ext cx="1066800" cy="369332"/>
          </a:xfrm>
          <a:prstGeom prst="rect">
            <a:avLst/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j-lt"/>
              </a:rPr>
              <a:t>dream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3566160" y="2133600"/>
            <a:ext cx="861060" cy="369332"/>
          </a:xfrm>
          <a:prstGeom prst="rect">
            <a:avLst/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j-lt"/>
              </a:rPr>
              <a:t>wake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240030" y="2678668"/>
            <a:ext cx="1066800" cy="369332"/>
          </a:xfrm>
          <a:prstGeom prst="rect">
            <a:avLst/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j-lt"/>
              </a:rPr>
              <a:t>snooze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754380" y="3276600"/>
            <a:ext cx="1104900" cy="369332"/>
          </a:xfrm>
          <a:prstGeom prst="rect">
            <a:avLst/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j-lt"/>
              </a:rPr>
              <a:t>blanket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3429000" y="2678668"/>
            <a:ext cx="861060" cy="369332"/>
          </a:xfrm>
          <a:prstGeom prst="rect">
            <a:avLst/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j-lt"/>
              </a:rPr>
              <a:t>doze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2045017" y="3288268"/>
            <a:ext cx="1146810" cy="369332"/>
          </a:xfrm>
          <a:prstGeom prst="rect">
            <a:avLst/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j-lt"/>
              </a:rPr>
              <a:t>slumber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2057400" y="1097518"/>
            <a:ext cx="990600" cy="369332"/>
          </a:xfrm>
          <a:prstGeom prst="rect">
            <a:avLst/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j-lt"/>
              </a:rPr>
              <a:t>awake</a:t>
            </a:r>
          </a:p>
        </p:txBody>
      </p:sp>
      <p:cxnSp>
        <p:nvCxnSpPr>
          <p:cNvPr id="18" name="Straight Connector 17"/>
          <p:cNvCxnSpPr>
            <a:endCxn id="9" idx="1"/>
          </p:cNvCxnSpPr>
          <p:nvPr/>
        </p:nvCxnSpPr>
        <p:spPr bwMode="auto">
          <a:xfrm>
            <a:off x="1306830" y="1876068"/>
            <a:ext cx="2259330" cy="44219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Connector 18"/>
          <p:cNvCxnSpPr>
            <a:stCxn id="5" idx="2"/>
          </p:cNvCxnSpPr>
          <p:nvPr/>
        </p:nvCxnSpPr>
        <p:spPr bwMode="auto">
          <a:xfrm>
            <a:off x="1508760" y="1466850"/>
            <a:ext cx="1283970" cy="182141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Connector 21"/>
          <p:cNvCxnSpPr>
            <a:endCxn id="7" idx="3"/>
          </p:cNvCxnSpPr>
          <p:nvPr/>
        </p:nvCxnSpPr>
        <p:spPr bwMode="auto">
          <a:xfrm flipH="1">
            <a:off x="1013460" y="1466850"/>
            <a:ext cx="1588770" cy="77521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Connector 24"/>
          <p:cNvCxnSpPr/>
          <p:nvPr/>
        </p:nvCxnSpPr>
        <p:spPr bwMode="auto">
          <a:xfrm flipH="1">
            <a:off x="1687830" y="2350532"/>
            <a:ext cx="1861185" cy="9260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Connector 26"/>
          <p:cNvCxnSpPr>
            <a:stCxn id="12" idx="1"/>
            <a:endCxn id="4" idx="3"/>
          </p:cNvCxnSpPr>
          <p:nvPr/>
        </p:nvCxnSpPr>
        <p:spPr bwMode="auto">
          <a:xfrm flipH="1" flipV="1">
            <a:off x="1306830" y="1691402"/>
            <a:ext cx="2122170" cy="117193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Connector 29"/>
          <p:cNvCxnSpPr>
            <a:stCxn id="8" idx="1"/>
            <a:endCxn id="7" idx="3"/>
          </p:cNvCxnSpPr>
          <p:nvPr/>
        </p:nvCxnSpPr>
        <p:spPr bwMode="auto">
          <a:xfrm flipH="1">
            <a:off x="1013460" y="1784866"/>
            <a:ext cx="2339340" cy="4572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Straight Connector 31"/>
          <p:cNvCxnSpPr/>
          <p:nvPr/>
        </p:nvCxnSpPr>
        <p:spPr bwMode="auto">
          <a:xfrm flipH="1" flipV="1">
            <a:off x="1318260" y="2886194"/>
            <a:ext cx="1474470" cy="40207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Straight Connector 33"/>
          <p:cNvCxnSpPr>
            <a:stCxn id="14" idx="2"/>
          </p:cNvCxnSpPr>
          <p:nvPr/>
        </p:nvCxnSpPr>
        <p:spPr bwMode="auto">
          <a:xfrm flipH="1">
            <a:off x="1447800" y="1466850"/>
            <a:ext cx="1104900" cy="182141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Straight Connector 37"/>
          <p:cNvCxnSpPr>
            <a:stCxn id="14" idx="2"/>
          </p:cNvCxnSpPr>
          <p:nvPr/>
        </p:nvCxnSpPr>
        <p:spPr bwMode="auto">
          <a:xfrm flipH="1">
            <a:off x="1078230" y="1466850"/>
            <a:ext cx="1474470" cy="121181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" name="Rectangle 39"/>
          <p:cNvSpPr/>
          <p:nvPr/>
        </p:nvSpPr>
        <p:spPr bwMode="auto">
          <a:xfrm>
            <a:off x="1445894" y="1981200"/>
            <a:ext cx="1537336" cy="646331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j-lt"/>
              </a:rPr>
              <a:t>SLEEP</a:t>
            </a:r>
          </a:p>
        </p:txBody>
      </p:sp>
      <p:sp>
        <p:nvSpPr>
          <p:cNvPr id="66" name="Rectangle 65"/>
          <p:cNvSpPr/>
          <p:nvPr/>
        </p:nvSpPr>
        <p:spPr bwMode="auto">
          <a:xfrm>
            <a:off x="3276600" y="3212068"/>
            <a:ext cx="861060" cy="369332"/>
          </a:xfrm>
          <a:prstGeom prst="rect">
            <a:avLst/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j-lt"/>
              </a:rPr>
              <a:t>snore</a:t>
            </a:r>
          </a:p>
        </p:txBody>
      </p:sp>
      <p:sp>
        <p:nvSpPr>
          <p:cNvPr id="70" name="Rectangle 69"/>
          <p:cNvSpPr/>
          <p:nvPr/>
        </p:nvSpPr>
        <p:spPr bwMode="auto">
          <a:xfrm>
            <a:off x="3124200" y="1143000"/>
            <a:ext cx="872490" cy="369332"/>
          </a:xfrm>
          <a:prstGeom prst="rect">
            <a:avLst/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j-lt"/>
              </a:rPr>
              <a:t>nap</a:t>
            </a:r>
          </a:p>
        </p:txBody>
      </p:sp>
      <p:cxnSp>
        <p:nvCxnSpPr>
          <p:cNvPr id="80" name="Straight Connector 79"/>
          <p:cNvCxnSpPr>
            <a:stCxn id="83" idx="2"/>
          </p:cNvCxnSpPr>
          <p:nvPr/>
        </p:nvCxnSpPr>
        <p:spPr bwMode="auto">
          <a:xfrm>
            <a:off x="5996940" y="1466850"/>
            <a:ext cx="1844040" cy="174521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1" name="Straight Connector 80"/>
          <p:cNvCxnSpPr>
            <a:endCxn id="87" idx="3"/>
          </p:cNvCxnSpPr>
          <p:nvPr/>
        </p:nvCxnSpPr>
        <p:spPr bwMode="auto">
          <a:xfrm flipH="1">
            <a:off x="5943600" y="1512332"/>
            <a:ext cx="1817372" cy="135100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2" name="Rectangle 81"/>
          <p:cNvSpPr/>
          <p:nvPr/>
        </p:nvSpPr>
        <p:spPr bwMode="auto">
          <a:xfrm>
            <a:off x="4933950" y="1506736"/>
            <a:ext cx="861060" cy="369332"/>
          </a:xfrm>
          <a:prstGeom prst="rect">
            <a:avLst/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j-lt"/>
              </a:rPr>
              <a:t>lady</a:t>
            </a:r>
          </a:p>
        </p:txBody>
      </p:sp>
      <p:sp>
        <p:nvSpPr>
          <p:cNvPr id="83" name="Rectangle 82"/>
          <p:cNvSpPr/>
          <p:nvPr/>
        </p:nvSpPr>
        <p:spPr bwMode="auto">
          <a:xfrm>
            <a:off x="5566410" y="1097518"/>
            <a:ext cx="861060" cy="369332"/>
          </a:xfrm>
          <a:prstGeom prst="rect">
            <a:avLst/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j-lt"/>
              </a:rPr>
              <a:t>male</a:t>
            </a:r>
          </a:p>
        </p:txBody>
      </p:sp>
      <p:sp>
        <p:nvSpPr>
          <p:cNvPr id="84" name="Rectangle 83"/>
          <p:cNvSpPr/>
          <p:nvPr/>
        </p:nvSpPr>
        <p:spPr bwMode="auto">
          <a:xfrm>
            <a:off x="4640580" y="2057400"/>
            <a:ext cx="861060" cy="369332"/>
          </a:xfrm>
          <a:prstGeom prst="rect">
            <a:avLst/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j-lt"/>
              </a:rPr>
              <a:t>strong</a:t>
            </a:r>
          </a:p>
        </p:txBody>
      </p:sp>
      <p:sp>
        <p:nvSpPr>
          <p:cNvPr id="85" name="Rectangle 84"/>
          <p:cNvSpPr/>
          <p:nvPr/>
        </p:nvSpPr>
        <p:spPr bwMode="auto">
          <a:xfrm>
            <a:off x="7840980" y="1600200"/>
            <a:ext cx="1066800" cy="369332"/>
          </a:xfrm>
          <a:prstGeom prst="rect">
            <a:avLst/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j-lt"/>
              </a:rPr>
              <a:t>woman</a:t>
            </a:r>
          </a:p>
        </p:txBody>
      </p:sp>
      <p:sp>
        <p:nvSpPr>
          <p:cNvPr id="86" name="Rectangle 85"/>
          <p:cNvSpPr/>
          <p:nvPr/>
        </p:nvSpPr>
        <p:spPr bwMode="auto">
          <a:xfrm>
            <a:off x="8054340" y="2133600"/>
            <a:ext cx="1013460" cy="369332"/>
          </a:xfrm>
          <a:prstGeom prst="rect">
            <a:avLst/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j-lt"/>
              </a:rPr>
              <a:t>beard</a:t>
            </a:r>
          </a:p>
        </p:txBody>
      </p:sp>
      <p:sp>
        <p:nvSpPr>
          <p:cNvPr id="87" name="Rectangle 86"/>
          <p:cNvSpPr/>
          <p:nvPr/>
        </p:nvSpPr>
        <p:spPr bwMode="auto">
          <a:xfrm>
            <a:off x="4438650" y="2678668"/>
            <a:ext cx="1504950" cy="369332"/>
          </a:xfrm>
          <a:prstGeom prst="rect">
            <a:avLst/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j-lt"/>
              </a:rPr>
              <a:t>handsome</a:t>
            </a:r>
          </a:p>
        </p:txBody>
      </p:sp>
      <p:sp>
        <p:nvSpPr>
          <p:cNvPr id="88" name="Rectangle 87"/>
          <p:cNvSpPr/>
          <p:nvPr/>
        </p:nvSpPr>
        <p:spPr bwMode="auto">
          <a:xfrm>
            <a:off x="5242560" y="3276600"/>
            <a:ext cx="1104900" cy="369332"/>
          </a:xfrm>
          <a:prstGeom prst="rect">
            <a:avLst/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j-lt"/>
              </a:rPr>
              <a:t>muscle</a:t>
            </a:r>
          </a:p>
        </p:txBody>
      </p:sp>
      <p:sp>
        <p:nvSpPr>
          <p:cNvPr id="89" name="Rectangle 88"/>
          <p:cNvSpPr/>
          <p:nvPr/>
        </p:nvSpPr>
        <p:spPr bwMode="auto">
          <a:xfrm>
            <a:off x="7917180" y="2678668"/>
            <a:ext cx="861060" cy="369332"/>
          </a:xfrm>
          <a:prstGeom prst="rect">
            <a:avLst/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j-lt"/>
              </a:rPr>
              <a:t>doze</a:t>
            </a:r>
          </a:p>
        </p:txBody>
      </p:sp>
      <p:sp>
        <p:nvSpPr>
          <p:cNvPr id="90" name="Rectangle 89"/>
          <p:cNvSpPr/>
          <p:nvPr/>
        </p:nvSpPr>
        <p:spPr bwMode="auto">
          <a:xfrm>
            <a:off x="6533197" y="3288268"/>
            <a:ext cx="1146810" cy="369332"/>
          </a:xfrm>
          <a:prstGeom prst="rect">
            <a:avLst/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j-lt"/>
              </a:rPr>
              <a:t>father</a:t>
            </a:r>
          </a:p>
        </p:txBody>
      </p:sp>
      <p:sp>
        <p:nvSpPr>
          <p:cNvPr id="91" name="Rectangle 90"/>
          <p:cNvSpPr/>
          <p:nvPr/>
        </p:nvSpPr>
        <p:spPr bwMode="auto">
          <a:xfrm>
            <a:off x="6545580" y="1097518"/>
            <a:ext cx="990600" cy="369332"/>
          </a:xfrm>
          <a:prstGeom prst="rect">
            <a:avLst/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j-lt"/>
              </a:rPr>
              <a:t>uncle</a:t>
            </a:r>
          </a:p>
        </p:txBody>
      </p:sp>
      <p:cxnSp>
        <p:nvCxnSpPr>
          <p:cNvPr id="92" name="Straight Connector 91"/>
          <p:cNvCxnSpPr>
            <a:endCxn id="86" idx="1"/>
          </p:cNvCxnSpPr>
          <p:nvPr/>
        </p:nvCxnSpPr>
        <p:spPr bwMode="auto">
          <a:xfrm>
            <a:off x="5795010" y="1876068"/>
            <a:ext cx="2259330" cy="44219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3" name="Straight Connector 92"/>
          <p:cNvCxnSpPr>
            <a:stCxn id="83" idx="2"/>
          </p:cNvCxnSpPr>
          <p:nvPr/>
        </p:nvCxnSpPr>
        <p:spPr bwMode="auto">
          <a:xfrm>
            <a:off x="5996940" y="1466850"/>
            <a:ext cx="1283970" cy="182141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4" name="Straight Connector 93"/>
          <p:cNvCxnSpPr>
            <a:endCxn id="84" idx="3"/>
          </p:cNvCxnSpPr>
          <p:nvPr/>
        </p:nvCxnSpPr>
        <p:spPr bwMode="auto">
          <a:xfrm flipH="1">
            <a:off x="5501640" y="1466850"/>
            <a:ext cx="1588770" cy="77521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5" name="Straight Connector 94"/>
          <p:cNvCxnSpPr/>
          <p:nvPr/>
        </p:nvCxnSpPr>
        <p:spPr bwMode="auto">
          <a:xfrm flipH="1">
            <a:off x="6176010" y="2350532"/>
            <a:ext cx="1861185" cy="9260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6" name="Straight Connector 95"/>
          <p:cNvCxnSpPr>
            <a:stCxn id="89" idx="1"/>
            <a:endCxn id="82" idx="3"/>
          </p:cNvCxnSpPr>
          <p:nvPr/>
        </p:nvCxnSpPr>
        <p:spPr bwMode="auto">
          <a:xfrm flipH="1" flipV="1">
            <a:off x="5795010" y="1691402"/>
            <a:ext cx="2122170" cy="117193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7" name="Straight Connector 96"/>
          <p:cNvCxnSpPr>
            <a:stCxn id="85" idx="1"/>
            <a:endCxn id="84" idx="3"/>
          </p:cNvCxnSpPr>
          <p:nvPr/>
        </p:nvCxnSpPr>
        <p:spPr bwMode="auto">
          <a:xfrm flipH="1">
            <a:off x="5501640" y="1784866"/>
            <a:ext cx="2339340" cy="4572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8" name="Straight Connector 97"/>
          <p:cNvCxnSpPr>
            <a:endCxn id="87" idx="3"/>
          </p:cNvCxnSpPr>
          <p:nvPr/>
        </p:nvCxnSpPr>
        <p:spPr bwMode="auto">
          <a:xfrm flipH="1" flipV="1">
            <a:off x="5943600" y="2863334"/>
            <a:ext cx="1337310" cy="42493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9" name="Straight Connector 98"/>
          <p:cNvCxnSpPr>
            <a:stCxn id="91" idx="2"/>
          </p:cNvCxnSpPr>
          <p:nvPr/>
        </p:nvCxnSpPr>
        <p:spPr bwMode="auto">
          <a:xfrm flipH="1">
            <a:off x="5935980" y="1466850"/>
            <a:ext cx="1104900" cy="182141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0" name="Straight Connector 99"/>
          <p:cNvCxnSpPr>
            <a:stCxn id="91" idx="2"/>
          </p:cNvCxnSpPr>
          <p:nvPr/>
        </p:nvCxnSpPr>
        <p:spPr bwMode="auto">
          <a:xfrm flipH="1">
            <a:off x="5566410" y="1466850"/>
            <a:ext cx="1474470" cy="121181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1" name="Rectangle 100"/>
          <p:cNvSpPr/>
          <p:nvPr/>
        </p:nvSpPr>
        <p:spPr bwMode="auto">
          <a:xfrm>
            <a:off x="6082664" y="1981200"/>
            <a:ext cx="1537336" cy="646331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j-lt"/>
              </a:rPr>
              <a:t>MAN</a:t>
            </a:r>
          </a:p>
        </p:txBody>
      </p:sp>
      <p:sp>
        <p:nvSpPr>
          <p:cNvPr id="102" name="Rectangle 101"/>
          <p:cNvSpPr/>
          <p:nvPr/>
        </p:nvSpPr>
        <p:spPr bwMode="auto">
          <a:xfrm>
            <a:off x="7764780" y="3212068"/>
            <a:ext cx="1013460" cy="369332"/>
          </a:xfrm>
          <a:prstGeom prst="rect">
            <a:avLst/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j-lt"/>
              </a:rPr>
              <a:t>person</a:t>
            </a:r>
          </a:p>
        </p:txBody>
      </p:sp>
      <p:sp>
        <p:nvSpPr>
          <p:cNvPr id="103" name="Rectangle 102"/>
          <p:cNvSpPr/>
          <p:nvPr/>
        </p:nvSpPr>
        <p:spPr bwMode="auto">
          <a:xfrm>
            <a:off x="7612380" y="1143000"/>
            <a:ext cx="872490" cy="369332"/>
          </a:xfrm>
          <a:prstGeom prst="rect">
            <a:avLst/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j-lt"/>
              </a:rPr>
              <a:t>son</a:t>
            </a:r>
          </a:p>
        </p:txBody>
      </p:sp>
    </p:spTree>
    <p:extLst>
      <p:ext uri="{BB962C8B-B14F-4D97-AF65-F5344CB8AC3E}">
        <p14:creationId xmlns:p14="http://schemas.microsoft.com/office/powerpoint/2010/main" val="178005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39825"/>
          </a:xfrm>
        </p:spPr>
        <p:txBody>
          <a:bodyPr/>
          <a:lstStyle/>
          <a:p>
            <a:r>
              <a:rPr lang="en-US" dirty="0" smtClean="0"/>
              <a:t>Study 7: Seeing what isn’t there</a:t>
            </a:r>
            <a:endParaRPr lang="en-US" dirty="0"/>
          </a:p>
        </p:txBody>
      </p:sp>
      <p:cxnSp>
        <p:nvCxnSpPr>
          <p:cNvPr id="4" name="Straight Connector 3"/>
          <p:cNvCxnSpPr>
            <a:stCxn id="7" idx="2"/>
          </p:cNvCxnSpPr>
          <p:nvPr/>
        </p:nvCxnSpPr>
        <p:spPr bwMode="auto">
          <a:xfrm>
            <a:off x="6156960" y="1162050"/>
            <a:ext cx="1844040" cy="174521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" name="Straight Connector 4"/>
          <p:cNvCxnSpPr>
            <a:endCxn id="11" idx="3"/>
          </p:cNvCxnSpPr>
          <p:nvPr/>
        </p:nvCxnSpPr>
        <p:spPr bwMode="auto">
          <a:xfrm flipH="1">
            <a:off x="5955030" y="1207532"/>
            <a:ext cx="1817371" cy="135100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Rectangle 5"/>
          <p:cNvSpPr/>
          <p:nvPr/>
        </p:nvSpPr>
        <p:spPr bwMode="auto">
          <a:xfrm>
            <a:off x="5093970" y="1201936"/>
            <a:ext cx="861060" cy="369332"/>
          </a:xfrm>
          <a:prstGeom prst="rect">
            <a:avLst/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j-lt"/>
              </a:rPr>
              <a:t>pay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5726430" y="792718"/>
            <a:ext cx="861060" cy="369332"/>
          </a:xfrm>
          <a:prstGeom prst="rect">
            <a:avLst/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j-lt"/>
              </a:rPr>
              <a:t>rent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4800600" y="1752600"/>
            <a:ext cx="861060" cy="369332"/>
          </a:xfrm>
          <a:prstGeom prst="rect">
            <a:avLst/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j-lt"/>
              </a:rPr>
              <a:t>cash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8001000" y="1295400"/>
            <a:ext cx="1066800" cy="369332"/>
          </a:xfrm>
          <a:prstGeom prst="rect">
            <a:avLst/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j-lt"/>
              </a:rPr>
              <a:t>dollar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8214360" y="1828800"/>
            <a:ext cx="861060" cy="369332"/>
          </a:xfrm>
          <a:prstGeom prst="rect">
            <a:avLst/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j-lt"/>
              </a:rPr>
              <a:t>coin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4888230" y="2373868"/>
            <a:ext cx="1066800" cy="369332"/>
          </a:xfrm>
          <a:prstGeom prst="rect">
            <a:avLst/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j-lt"/>
              </a:rPr>
              <a:t>utilities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5402580" y="2971800"/>
            <a:ext cx="1104900" cy="369332"/>
          </a:xfrm>
          <a:prstGeom prst="rect">
            <a:avLst/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j-lt"/>
              </a:rPr>
              <a:t>grocery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8077200" y="2373868"/>
            <a:ext cx="861060" cy="369332"/>
          </a:xfrm>
          <a:prstGeom prst="rect">
            <a:avLst/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j-lt"/>
              </a:rPr>
              <a:t>gas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6693217" y="2983468"/>
            <a:ext cx="1146810" cy="369332"/>
          </a:xfrm>
          <a:prstGeom prst="rect">
            <a:avLst/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j-lt"/>
              </a:rPr>
              <a:t>expense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6705600" y="792718"/>
            <a:ext cx="990600" cy="369332"/>
          </a:xfrm>
          <a:prstGeom prst="rect">
            <a:avLst/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j-lt"/>
              </a:rPr>
              <a:t>loan</a:t>
            </a:r>
          </a:p>
        </p:txBody>
      </p:sp>
      <p:cxnSp>
        <p:nvCxnSpPr>
          <p:cNvPr id="16" name="Straight Connector 15"/>
          <p:cNvCxnSpPr>
            <a:endCxn id="10" idx="1"/>
          </p:cNvCxnSpPr>
          <p:nvPr/>
        </p:nvCxnSpPr>
        <p:spPr bwMode="auto">
          <a:xfrm>
            <a:off x="5955030" y="1571268"/>
            <a:ext cx="2259330" cy="44219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>
            <a:stCxn id="7" idx="2"/>
          </p:cNvCxnSpPr>
          <p:nvPr/>
        </p:nvCxnSpPr>
        <p:spPr bwMode="auto">
          <a:xfrm>
            <a:off x="6156960" y="1162050"/>
            <a:ext cx="1283970" cy="182141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Connector 17"/>
          <p:cNvCxnSpPr>
            <a:endCxn id="8" idx="3"/>
          </p:cNvCxnSpPr>
          <p:nvPr/>
        </p:nvCxnSpPr>
        <p:spPr bwMode="auto">
          <a:xfrm flipH="1">
            <a:off x="5661660" y="1162050"/>
            <a:ext cx="1588770" cy="77521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Connector 18"/>
          <p:cNvCxnSpPr/>
          <p:nvPr/>
        </p:nvCxnSpPr>
        <p:spPr bwMode="auto">
          <a:xfrm flipH="1">
            <a:off x="6336030" y="2045732"/>
            <a:ext cx="1861185" cy="9260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Connector 19"/>
          <p:cNvCxnSpPr/>
          <p:nvPr/>
        </p:nvCxnSpPr>
        <p:spPr bwMode="auto">
          <a:xfrm flipH="1" flipV="1">
            <a:off x="5953570" y="1386602"/>
            <a:ext cx="2122170" cy="117193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/>
          <p:cNvCxnSpPr>
            <a:stCxn id="9" idx="1"/>
            <a:endCxn id="8" idx="3"/>
          </p:cNvCxnSpPr>
          <p:nvPr/>
        </p:nvCxnSpPr>
        <p:spPr bwMode="auto">
          <a:xfrm flipH="1">
            <a:off x="5661660" y="1480066"/>
            <a:ext cx="2339340" cy="4572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Connector 21"/>
          <p:cNvCxnSpPr/>
          <p:nvPr/>
        </p:nvCxnSpPr>
        <p:spPr bwMode="auto">
          <a:xfrm flipH="1" flipV="1">
            <a:off x="5966460" y="2581394"/>
            <a:ext cx="1474470" cy="40207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Connector 22"/>
          <p:cNvCxnSpPr>
            <a:stCxn id="15" idx="2"/>
          </p:cNvCxnSpPr>
          <p:nvPr/>
        </p:nvCxnSpPr>
        <p:spPr bwMode="auto">
          <a:xfrm flipH="1">
            <a:off x="6096000" y="1162050"/>
            <a:ext cx="1104900" cy="182141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Connector 23"/>
          <p:cNvCxnSpPr>
            <a:stCxn id="15" idx="2"/>
          </p:cNvCxnSpPr>
          <p:nvPr/>
        </p:nvCxnSpPr>
        <p:spPr bwMode="auto">
          <a:xfrm flipH="1">
            <a:off x="5726430" y="1162050"/>
            <a:ext cx="1474470" cy="121181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Rectangle 24"/>
          <p:cNvSpPr/>
          <p:nvPr/>
        </p:nvSpPr>
        <p:spPr bwMode="auto">
          <a:xfrm>
            <a:off x="6039804" y="1676400"/>
            <a:ext cx="1884996" cy="646331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j-lt"/>
              </a:rPr>
              <a:t>MONEY</a:t>
            </a:r>
          </a:p>
        </p:txBody>
      </p:sp>
      <p:sp>
        <p:nvSpPr>
          <p:cNvPr id="26" name="Rectangle 25"/>
          <p:cNvSpPr/>
          <p:nvPr/>
        </p:nvSpPr>
        <p:spPr bwMode="auto">
          <a:xfrm>
            <a:off x="7924800" y="2907268"/>
            <a:ext cx="861060" cy="369332"/>
          </a:xfrm>
          <a:prstGeom prst="rect">
            <a:avLst/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j-lt"/>
              </a:rPr>
              <a:t>bills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7772400" y="838200"/>
            <a:ext cx="1165860" cy="369332"/>
          </a:xfrm>
          <a:prstGeom prst="rect">
            <a:avLst/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j-lt"/>
              </a:rPr>
              <a:t>phone</a:t>
            </a:r>
          </a:p>
        </p:txBody>
      </p:sp>
      <p:cxnSp>
        <p:nvCxnSpPr>
          <p:cNvPr id="28" name="Straight Connector 27"/>
          <p:cNvCxnSpPr>
            <a:stCxn id="31" idx="2"/>
          </p:cNvCxnSpPr>
          <p:nvPr/>
        </p:nvCxnSpPr>
        <p:spPr bwMode="auto">
          <a:xfrm>
            <a:off x="1577340" y="1099066"/>
            <a:ext cx="1844040" cy="174521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Straight Connector 28"/>
          <p:cNvCxnSpPr>
            <a:endCxn id="35" idx="3"/>
          </p:cNvCxnSpPr>
          <p:nvPr/>
        </p:nvCxnSpPr>
        <p:spPr bwMode="auto">
          <a:xfrm flipH="1">
            <a:off x="1524000" y="1144548"/>
            <a:ext cx="1817372" cy="135100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" name="Rectangle 29"/>
          <p:cNvSpPr/>
          <p:nvPr/>
        </p:nvSpPr>
        <p:spPr bwMode="auto">
          <a:xfrm>
            <a:off x="514350" y="1138952"/>
            <a:ext cx="861060" cy="369332"/>
          </a:xfrm>
          <a:prstGeom prst="rect">
            <a:avLst/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j-lt"/>
              </a:rPr>
              <a:t>lady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1146810" y="729734"/>
            <a:ext cx="861060" cy="369332"/>
          </a:xfrm>
          <a:prstGeom prst="rect">
            <a:avLst/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j-lt"/>
              </a:rPr>
              <a:t>male</a:t>
            </a:r>
          </a:p>
        </p:txBody>
      </p:sp>
      <p:sp>
        <p:nvSpPr>
          <p:cNvPr id="32" name="Rectangle 31"/>
          <p:cNvSpPr/>
          <p:nvPr/>
        </p:nvSpPr>
        <p:spPr bwMode="auto">
          <a:xfrm>
            <a:off x="220980" y="1689616"/>
            <a:ext cx="861060" cy="369332"/>
          </a:xfrm>
          <a:prstGeom prst="rect">
            <a:avLst/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j-lt"/>
              </a:rPr>
              <a:t>strong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3421380" y="1232416"/>
            <a:ext cx="1066800" cy="369332"/>
          </a:xfrm>
          <a:prstGeom prst="rect">
            <a:avLst/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j-lt"/>
              </a:rPr>
              <a:t>woman</a:t>
            </a:r>
          </a:p>
        </p:txBody>
      </p:sp>
      <p:sp>
        <p:nvSpPr>
          <p:cNvPr id="34" name="Rectangle 33"/>
          <p:cNvSpPr/>
          <p:nvPr/>
        </p:nvSpPr>
        <p:spPr bwMode="auto">
          <a:xfrm>
            <a:off x="3634740" y="1765816"/>
            <a:ext cx="1013460" cy="369332"/>
          </a:xfrm>
          <a:prstGeom prst="rect">
            <a:avLst/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j-lt"/>
              </a:rPr>
              <a:t>beard</a:t>
            </a:r>
          </a:p>
        </p:txBody>
      </p:sp>
      <p:sp>
        <p:nvSpPr>
          <p:cNvPr id="35" name="Rectangle 34"/>
          <p:cNvSpPr/>
          <p:nvPr/>
        </p:nvSpPr>
        <p:spPr bwMode="auto">
          <a:xfrm>
            <a:off x="19050" y="2310884"/>
            <a:ext cx="1504950" cy="369332"/>
          </a:xfrm>
          <a:prstGeom prst="rect">
            <a:avLst/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j-lt"/>
              </a:rPr>
              <a:t>handsome</a:t>
            </a:r>
          </a:p>
        </p:txBody>
      </p:sp>
      <p:sp>
        <p:nvSpPr>
          <p:cNvPr id="36" name="Rectangle 35"/>
          <p:cNvSpPr/>
          <p:nvPr/>
        </p:nvSpPr>
        <p:spPr bwMode="auto">
          <a:xfrm>
            <a:off x="822960" y="2908816"/>
            <a:ext cx="1104900" cy="369332"/>
          </a:xfrm>
          <a:prstGeom prst="rect">
            <a:avLst/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j-lt"/>
              </a:rPr>
              <a:t>muscle</a:t>
            </a:r>
          </a:p>
        </p:txBody>
      </p:sp>
      <p:sp>
        <p:nvSpPr>
          <p:cNvPr id="37" name="Rectangle 36"/>
          <p:cNvSpPr/>
          <p:nvPr/>
        </p:nvSpPr>
        <p:spPr bwMode="auto">
          <a:xfrm>
            <a:off x="3497580" y="2310884"/>
            <a:ext cx="861060" cy="369332"/>
          </a:xfrm>
          <a:prstGeom prst="rect">
            <a:avLst/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j-lt"/>
              </a:rPr>
              <a:t>doze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2113597" y="2920484"/>
            <a:ext cx="1146810" cy="369332"/>
          </a:xfrm>
          <a:prstGeom prst="rect">
            <a:avLst/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j-lt"/>
              </a:rPr>
              <a:t>father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2125980" y="729734"/>
            <a:ext cx="990600" cy="369332"/>
          </a:xfrm>
          <a:prstGeom prst="rect">
            <a:avLst/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j-lt"/>
              </a:rPr>
              <a:t>uncle</a:t>
            </a:r>
          </a:p>
        </p:txBody>
      </p:sp>
      <p:cxnSp>
        <p:nvCxnSpPr>
          <p:cNvPr id="40" name="Straight Connector 39"/>
          <p:cNvCxnSpPr>
            <a:endCxn id="34" idx="1"/>
          </p:cNvCxnSpPr>
          <p:nvPr/>
        </p:nvCxnSpPr>
        <p:spPr bwMode="auto">
          <a:xfrm>
            <a:off x="1375410" y="1508284"/>
            <a:ext cx="2259330" cy="44219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Straight Connector 40"/>
          <p:cNvCxnSpPr>
            <a:stCxn id="31" idx="2"/>
          </p:cNvCxnSpPr>
          <p:nvPr/>
        </p:nvCxnSpPr>
        <p:spPr bwMode="auto">
          <a:xfrm>
            <a:off x="1577340" y="1099066"/>
            <a:ext cx="1283970" cy="182141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Straight Connector 41"/>
          <p:cNvCxnSpPr>
            <a:endCxn id="32" idx="3"/>
          </p:cNvCxnSpPr>
          <p:nvPr/>
        </p:nvCxnSpPr>
        <p:spPr bwMode="auto">
          <a:xfrm flipH="1">
            <a:off x="1082040" y="1099066"/>
            <a:ext cx="1588770" cy="77521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Straight Connector 42"/>
          <p:cNvCxnSpPr/>
          <p:nvPr/>
        </p:nvCxnSpPr>
        <p:spPr bwMode="auto">
          <a:xfrm flipH="1">
            <a:off x="1756410" y="1982748"/>
            <a:ext cx="1861185" cy="9260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Straight Connector 43"/>
          <p:cNvCxnSpPr>
            <a:stCxn id="37" idx="1"/>
            <a:endCxn id="30" idx="3"/>
          </p:cNvCxnSpPr>
          <p:nvPr/>
        </p:nvCxnSpPr>
        <p:spPr bwMode="auto">
          <a:xfrm flipH="1" flipV="1">
            <a:off x="1375410" y="1323618"/>
            <a:ext cx="2122170" cy="117193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Straight Connector 44"/>
          <p:cNvCxnSpPr>
            <a:stCxn id="33" idx="1"/>
            <a:endCxn id="32" idx="3"/>
          </p:cNvCxnSpPr>
          <p:nvPr/>
        </p:nvCxnSpPr>
        <p:spPr bwMode="auto">
          <a:xfrm flipH="1">
            <a:off x="1082040" y="1417082"/>
            <a:ext cx="2339340" cy="4572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" name="Straight Connector 45"/>
          <p:cNvCxnSpPr>
            <a:endCxn id="35" idx="3"/>
          </p:cNvCxnSpPr>
          <p:nvPr/>
        </p:nvCxnSpPr>
        <p:spPr bwMode="auto">
          <a:xfrm flipH="1" flipV="1">
            <a:off x="1524000" y="2495550"/>
            <a:ext cx="1337310" cy="42493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" name="Straight Connector 46"/>
          <p:cNvCxnSpPr>
            <a:stCxn id="39" idx="2"/>
          </p:cNvCxnSpPr>
          <p:nvPr/>
        </p:nvCxnSpPr>
        <p:spPr bwMode="auto">
          <a:xfrm flipH="1">
            <a:off x="1516380" y="1099066"/>
            <a:ext cx="1104900" cy="182141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" name="Straight Connector 47"/>
          <p:cNvCxnSpPr>
            <a:stCxn id="39" idx="2"/>
          </p:cNvCxnSpPr>
          <p:nvPr/>
        </p:nvCxnSpPr>
        <p:spPr bwMode="auto">
          <a:xfrm flipH="1">
            <a:off x="1146810" y="1099066"/>
            <a:ext cx="1474470" cy="121181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9" name="Rectangle 48"/>
          <p:cNvSpPr/>
          <p:nvPr/>
        </p:nvSpPr>
        <p:spPr bwMode="auto">
          <a:xfrm>
            <a:off x="1663064" y="1613416"/>
            <a:ext cx="1537336" cy="646331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j-lt"/>
              </a:rPr>
              <a:t>MAN</a:t>
            </a:r>
          </a:p>
        </p:txBody>
      </p:sp>
      <p:sp>
        <p:nvSpPr>
          <p:cNvPr id="50" name="Rectangle 49"/>
          <p:cNvSpPr/>
          <p:nvPr/>
        </p:nvSpPr>
        <p:spPr bwMode="auto">
          <a:xfrm>
            <a:off x="3345180" y="2844284"/>
            <a:ext cx="1013460" cy="369332"/>
          </a:xfrm>
          <a:prstGeom prst="rect">
            <a:avLst/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j-lt"/>
              </a:rPr>
              <a:t>person</a:t>
            </a:r>
          </a:p>
        </p:txBody>
      </p:sp>
      <p:sp>
        <p:nvSpPr>
          <p:cNvPr id="51" name="Rectangle 50"/>
          <p:cNvSpPr/>
          <p:nvPr/>
        </p:nvSpPr>
        <p:spPr bwMode="auto">
          <a:xfrm>
            <a:off x="3192780" y="775216"/>
            <a:ext cx="872490" cy="369332"/>
          </a:xfrm>
          <a:prstGeom prst="rect">
            <a:avLst/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j-lt"/>
              </a:rPr>
              <a:t>son</a:t>
            </a:r>
          </a:p>
        </p:txBody>
      </p:sp>
      <p:graphicFrame>
        <p:nvGraphicFramePr>
          <p:cNvPr id="57" name="Chart 5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4022467"/>
              </p:ext>
            </p:extLst>
          </p:nvPr>
        </p:nvGraphicFramePr>
        <p:xfrm>
          <a:off x="1289685" y="3360078"/>
          <a:ext cx="7496175" cy="350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2" name="Rectangle 3"/>
          <p:cNvSpPr>
            <a:spLocks noChangeArrowheads="1"/>
          </p:cNvSpPr>
          <p:nvPr/>
        </p:nvSpPr>
        <p:spPr bwMode="auto">
          <a:xfrm>
            <a:off x="7443899" y="6324600"/>
            <a:ext cx="1524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 i="1" u="none" dirty="0">
                <a:solidFill>
                  <a:schemeClr val="tx2"/>
                </a:solidFill>
                <a:latin typeface="Century Gothic" pitchFamily="34" charset="0"/>
              </a:rPr>
              <a:t>N</a:t>
            </a:r>
            <a:r>
              <a:rPr lang="en-US" sz="1600" u="none" dirty="0">
                <a:solidFill>
                  <a:schemeClr val="tx2"/>
                </a:solidFill>
                <a:latin typeface="Century Gothic" pitchFamily="34" charset="0"/>
              </a:rPr>
              <a:t> = </a:t>
            </a:r>
            <a:r>
              <a:rPr lang="en-US" sz="1600" u="none" dirty="0" smtClean="0">
                <a:solidFill>
                  <a:schemeClr val="tx2"/>
                </a:solidFill>
                <a:latin typeface="Century Gothic" pitchFamily="34" charset="0"/>
              </a:rPr>
              <a:t>125</a:t>
            </a:r>
            <a:endParaRPr lang="en-US" sz="1600" i="1" u="none" dirty="0">
              <a:solidFill>
                <a:schemeClr val="tx2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270345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25" grpId="0" animBg="1"/>
      <p:bldP spid="26" grpId="0" animBg="1"/>
      <p:bldP spid="27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9" grpId="0" animBg="1"/>
      <p:bldP spid="50" grpId="0" animBg="1"/>
      <p:bldP spid="51" grpId="0" animBg="1"/>
      <p:bldGraphic spid="57" grpId="0">
        <p:bldAsOne/>
      </p:bldGraphic>
      <p:bldP spid="5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/>
        </p:nvCxnSpPr>
        <p:spPr bwMode="auto">
          <a:xfrm flipV="1">
            <a:off x="2057400" y="1524000"/>
            <a:ext cx="1905000" cy="83820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/>
          <p:cNvCxnSpPr/>
          <p:nvPr/>
        </p:nvCxnSpPr>
        <p:spPr bwMode="auto">
          <a:xfrm flipV="1">
            <a:off x="4953000" y="5105400"/>
            <a:ext cx="1752600" cy="906484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Connector 23"/>
          <p:cNvCxnSpPr/>
          <p:nvPr/>
        </p:nvCxnSpPr>
        <p:spPr bwMode="auto">
          <a:xfrm>
            <a:off x="4818661" y="1577439"/>
            <a:ext cx="2648939" cy="784761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Connector 26"/>
          <p:cNvCxnSpPr/>
          <p:nvPr/>
        </p:nvCxnSpPr>
        <p:spPr bwMode="auto">
          <a:xfrm flipV="1">
            <a:off x="1198305" y="3352800"/>
            <a:ext cx="0" cy="1213263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Straight Connector 30"/>
          <p:cNvCxnSpPr/>
          <p:nvPr/>
        </p:nvCxnSpPr>
        <p:spPr bwMode="auto">
          <a:xfrm flipV="1">
            <a:off x="7620000" y="3426401"/>
            <a:ext cx="0" cy="1213263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Straight Connector 31"/>
          <p:cNvCxnSpPr/>
          <p:nvPr/>
        </p:nvCxnSpPr>
        <p:spPr bwMode="auto">
          <a:xfrm flipH="1" flipV="1">
            <a:off x="1752600" y="5252852"/>
            <a:ext cx="1828801" cy="759032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Straight Connector 34"/>
          <p:cNvCxnSpPr/>
          <p:nvPr/>
        </p:nvCxnSpPr>
        <p:spPr bwMode="auto">
          <a:xfrm flipH="1">
            <a:off x="1766456" y="2606139"/>
            <a:ext cx="5701144" cy="1959428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Straight Connector 37"/>
          <p:cNvCxnSpPr/>
          <p:nvPr/>
        </p:nvCxnSpPr>
        <p:spPr bwMode="auto">
          <a:xfrm flipH="1" flipV="1">
            <a:off x="1664525" y="2826821"/>
            <a:ext cx="5422075" cy="1993879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Straight Connector 39"/>
          <p:cNvCxnSpPr/>
          <p:nvPr/>
        </p:nvCxnSpPr>
        <p:spPr bwMode="auto">
          <a:xfrm flipV="1">
            <a:off x="4114800" y="1828800"/>
            <a:ext cx="108363" cy="3803568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4" name="Picture 3" descr="MC900150745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956" y="3930113"/>
            <a:ext cx="1817687" cy="178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MC900441319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030683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MC900290292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43000"/>
            <a:ext cx="18288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4945083"/>
            <a:ext cx="1828800" cy="1828800"/>
          </a:xfrm>
          <a:prstGeom prst="rect">
            <a:avLst/>
          </a:prstGeom>
        </p:spPr>
      </p:pic>
      <p:pic>
        <p:nvPicPr>
          <p:cNvPr id="5" name="Picture 4" descr="MC900441737[1]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3325" y="853539"/>
            <a:ext cx="17526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7813"/>
            <a:ext cx="2590800" cy="3881622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3346470" y="1969819"/>
            <a:ext cx="1606530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0" dirty="0" smtClean="0">
                <a:solidFill>
                  <a:srgbClr val="92D050"/>
                </a:solidFill>
              </a:rPr>
              <a:t>$</a:t>
            </a:r>
            <a:endParaRPr lang="en-US" sz="20000" dirty="0">
              <a:solidFill>
                <a:srgbClr val="92D05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42086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 the poor </a:t>
            </a:r>
            <a:r>
              <a:rPr lang="en-US" dirty="0" smtClean="0">
                <a:solidFill>
                  <a:srgbClr val="FFC000"/>
                </a:solidFill>
              </a:rPr>
              <a:t>spontaneously</a:t>
            </a:r>
            <a:r>
              <a:rPr lang="en-US" dirty="0" smtClean="0"/>
              <a:t> think about money?</a:t>
            </a:r>
          </a:p>
          <a:p>
            <a:endParaRPr lang="en-US" sz="1200" dirty="0" smtClean="0"/>
          </a:p>
          <a:p>
            <a:endParaRPr lang="en-US" dirty="0"/>
          </a:p>
          <a:p>
            <a:r>
              <a:rPr lang="en-US" dirty="0" smtClean="0"/>
              <a:t>Are these thoughts </a:t>
            </a:r>
            <a:r>
              <a:rPr lang="en-US" dirty="0" smtClean="0">
                <a:solidFill>
                  <a:srgbClr val="FFC000"/>
                </a:solidFill>
              </a:rPr>
              <a:t>hard to suppress</a:t>
            </a:r>
            <a:r>
              <a:rPr lang="en-US" dirty="0" smtClean="0"/>
              <a:t>?</a:t>
            </a:r>
          </a:p>
          <a:p>
            <a:endParaRPr lang="en-US" sz="1200" dirty="0" smtClean="0"/>
          </a:p>
          <a:p>
            <a:endParaRPr lang="en-US" dirty="0"/>
          </a:p>
          <a:p>
            <a:r>
              <a:rPr lang="en-US" dirty="0" smtClean="0"/>
              <a:t>Do these thoughts </a:t>
            </a:r>
            <a:r>
              <a:rPr lang="en-US" dirty="0" smtClean="0">
                <a:solidFill>
                  <a:srgbClr val="FFC000"/>
                </a:solidFill>
              </a:rPr>
              <a:t>interfere</a:t>
            </a:r>
            <a:r>
              <a:rPr lang="en-US" dirty="0" smtClean="0"/>
              <a:t> with how we enjoy experiences?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88977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Study </a:t>
            </a:r>
            <a:r>
              <a:rPr lang="en-US" smtClean="0"/>
              <a:t>8: </a:t>
            </a:r>
            <a:r>
              <a:rPr lang="en-US" dirty="0" smtClean="0"/>
              <a:t>A visit to the doctor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686800" cy="3886199"/>
          </a:xfrm>
        </p:spPr>
        <p:txBody>
          <a:bodyPr/>
          <a:lstStyle/>
          <a:p>
            <a:pPr marL="0" indent="0"/>
            <a:r>
              <a:rPr lang="en-US" sz="2050" dirty="0"/>
              <a:t>Imagine that you have been feeling sick lately and finally decide to go see </a:t>
            </a:r>
            <a:r>
              <a:rPr lang="en-US" sz="2050" dirty="0" smtClean="0"/>
              <a:t>a doctor </a:t>
            </a:r>
            <a:r>
              <a:rPr lang="en-US" sz="2050" dirty="0"/>
              <a:t>about it…The doctor explains that you have a serious condition that requires immediate </a:t>
            </a:r>
            <a:r>
              <a:rPr lang="en-US" sz="2050" dirty="0" smtClean="0"/>
              <a:t>attention. The </a:t>
            </a:r>
            <a:r>
              <a:rPr lang="en-US" sz="2050" dirty="0"/>
              <a:t>good news, however, </a:t>
            </a:r>
            <a:r>
              <a:rPr lang="en-US" sz="2050" dirty="0" smtClean="0"/>
              <a:t>is…you </a:t>
            </a:r>
            <a:r>
              <a:rPr lang="en-US" sz="2050" dirty="0"/>
              <a:t>are virtually guaranteed to make a full </a:t>
            </a:r>
            <a:r>
              <a:rPr lang="en-US" sz="2050" dirty="0" smtClean="0"/>
              <a:t>recovery...The </a:t>
            </a:r>
            <a:r>
              <a:rPr lang="en-US" sz="2050" dirty="0"/>
              <a:t>doctor writes several prescriptions…You will also need to make several appointments…</a:t>
            </a:r>
            <a:br>
              <a:rPr lang="en-US" sz="2050" dirty="0"/>
            </a:br>
            <a:r>
              <a:rPr lang="en-US" sz="2050" dirty="0"/>
              <a:t/>
            </a:r>
            <a:br>
              <a:rPr lang="en-US" sz="2050" dirty="0"/>
            </a:br>
            <a:r>
              <a:rPr lang="en-US" sz="2050" dirty="0">
                <a:solidFill>
                  <a:srgbClr val="FFC000"/>
                </a:solidFill>
              </a:rPr>
              <a:t>What would be on your mind or how would you feel as you hear this news… What are three things you would think about or feel? 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0" y="4114800"/>
            <a:ext cx="44958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 smtClean="0">
                <a:solidFill>
                  <a:schemeClr val="tx2"/>
                </a:solidFill>
              </a:rPr>
              <a:t>“wife   son    coworker”</a:t>
            </a:r>
            <a:endParaRPr lang="en-US" sz="3000" dirty="0">
              <a:solidFill>
                <a:schemeClr val="tx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05000" y="4724400"/>
            <a:ext cx="54102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 smtClean="0">
                <a:solidFill>
                  <a:schemeClr val="tx2"/>
                </a:solidFill>
              </a:rPr>
              <a:t>“scared   afraid    worried”</a:t>
            </a:r>
            <a:endParaRPr lang="en-US" sz="3000" dirty="0">
              <a:solidFill>
                <a:schemeClr val="tx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90800" y="5334000"/>
            <a:ext cx="44958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 smtClean="0">
                <a:solidFill>
                  <a:schemeClr val="tx2"/>
                </a:solidFill>
              </a:rPr>
              <a:t>“relief   hope   joy”</a:t>
            </a:r>
            <a:endParaRPr lang="en-US" sz="30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38400" y="5923002"/>
            <a:ext cx="44958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 smtClean="0">
                <a:solidFill>
                  <a:schemeClr val="tx2"/>
                </a:solidFill>
              </a:rPr>
              <a:t>“</a:t>
            </a:r>
            <a:r>
              <a:rPr lang="en-US" sz="3000" dirty="0" smtClean="0">
                <a:solidFill>
                  <a:srgbClr val="FFC000"/>
                </a:solidFill>
              </a:rPr>
              <a:t>cost</a:t>
            </a:r>
            <a:r>
              <a:rPr lang="en-US" sz="3000" dirty="0" smtClean="0">
                <a:solidFill>
                  <a:schemeClr val="tx2"/>
                </a:solidFill>
              </a:rPr>
              <a:t>   family   work”</a:t>
            </a:r>
            <a:endParaRPr lang="en-US" sz="3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91706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8: A visit to the doctor</a:t>
            </a:r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1651059"/>
              </p:ext>
            </p:extLst>
          </p:nvPr>
        </p:nvGraphicFramePr>
        <p:xfrm>
          <a:off x="304800" y="1371600"/>
          <a:ext cx="8594422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 bwMode="auto">
          <a:xfrm>
            <a:off x="838200" y="1482799"/>
            <a:ext cx="7924800" cy="569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entury Gothic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entury Gothic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entury Gothic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entury Gothic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entury Gothic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entury Gothic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entury Gothic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r>
              <a:rPr lang="en-US" sz="2600" kern="0" dirty="0" smtClean="0"/>
              <a:t>Proportion mentioning money-related thoughts</a:t>
            </a:r>
            <a:endParaRPr lang="en-US" sz="2600" kern="0" dirty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7443899" y="6324600"/>
            <a:ext cx="1524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 i="1" u="none" dirty="0">
                <a:solidFill>
                  <a:schemeClr val="tx2"/>
                </a:solidFill>
                <a:latin typeface="Century Gothic" pitchFamily="34" charset="0"/>
              </a:rPr>
              <a:t>N</a:t>
            </a:r>
            <a:r>
              <a:rPr lang="en-US" sz="1600" u="none" dirty="0">
                <a:solidFill>
                  <a:schemeClr val="tx2"/>
                </a:solidFill>
                <a:latin typeface="Century Gothic" pitchFamily="34" charset="0"/>
              </a:rPr>
              <a:t> = </a:t>
            </a:r>
            <a:r>
              <a:rPr lang="en-US" sz="1600" u="none" dirty="0" smtClean="0">
                <a:solidFill>
                  <a:schemeClr val="tx2"/>
                </a:solidFill>
                <a:latin typeface="Century Gothic" pitchFamily="34" charset="0"/>
              </a:rPr>
              <a:t>198</a:t>
            </a:r>
            <a:endParaRPr lang="en-US" sz="1600" i="1" u="none" dirty="0">
              <a:solidFill>
                <a:schemeClr val="tx2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672374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9: Distracted driving</a:t>
            </a:r>
            <a:endParaRPr lang="en-US" dirty="0"/>
          </a:p>
        </p:txBody>
      </p:sp>
      <p:pic>
        <p:nvPicPr>
          <p:cNvPr id="5124" name="Picture 4" descr="http://www.auto123.com/carbuild/images/hyundai/2014/2014-hyundai-elantra-l-harbour-grey-metalli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57200"/>
            <a:ext cx="42672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/>
          <p:nvPr/>
        </p:nvCxnSpPr>
        <p:spPr bwMode="auto">
          <a:xfrm flipH="1">
            <a:off x="1821378" y="2599706"/>
            <a:ext cx="990600" cy="990600"/>
          </a:xfrm>
          <a:prstGeom prst="straightConnector1">
            <a:avLst/>
          </a:prstGeom>
          <a:solidFill>
            <a:schemeClr val="accent1"/>
          </a:solidFill>
          <a:ln w="889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Arrow Connector 14"/>
          <p:cNvCxnSpPr/>
          <p:nvPr/>
        </p:nvCxnSpPr>
        <p:spPr bwMode="auto">
          <a:xfrm>
            <a:off x="6172200" y="2590800"/>
            <a:ext cx="990600" cy="990600"/>
          </a:xfrm>
          <a:prstGeom prst="straightConnector1">
            <a:avLst/>
          </a:prstGeom>
          <a:solidFill>
            <a:schemeClr val="accent1"/>
          </a:solidFill>
          <a:ln w="889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Title 1"/>
          <p:cNvSpPr txBox="1">
            <a:spLocks/>
          </p:cNvSpPr>
          <p:nvPr/>
        </p:nvSpPr>
        <p:spPr bwMode="auto">
          <a:xfrm>
            <a:off x="335478" y="3659578"/>
            <a:ext cx="2971800" cy="1750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entury Gothic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entury Gothic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entury Gothic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entury Gothic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entury Gothic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entury Gothic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entury Gothic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r>
              <a:rPr lang="en-US" sz="2600" kern="0" dirty="0" smtClean="0"/>
              <a:t>Try not to think about </a:t>
            </a:r>
            <a:r>
              <a:rPr lang="en-US" sz="2600" kern="0" dirty="0" smtClean="0">
                <a:solidFill>
                  <a:srgbClr val="FFC000"/>
                </a:solidFill>
              </a:rPr>
              <a:t>how much you drive </a:t>
            </a:r>
            <a:r>
              <a:rPr lang="en-US" sz="2600" kern="0" dirty="0" smtClean="0"/>
              <a:t>each month.</a:t>
            </a:r>
            <a:endParaRPr lang="en-US" sz="2600" kern="0" dirty="0"/>
          </a:p>
        </p:txBody>
      </p:sp>
      <p:sp>
        <p:nvSpPr>
          <p:cNvPr id="19" name="Title 1"/>
          <p:cNvSpPr txBox="1">
            <a:spLocks/>
          </p:cNvSpPr>
          <p:nvPr/>
        </p:nvSpPr>
        <p:spPr bwMode="auto">
          <a:xfrm>
            <a:off x="5638800" y="3657600"/>
            <a:ext cx="35052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entury Gothic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entury Gothic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entury Gothic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entury Gothic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entury Gothic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entury Gothic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entury Gothic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r>
              <a:rPr lang="en-US" sz="2600" kern="0" dirty="0" smtClean="0"/>
              <a:t>Try not to think about </a:t>
            </a:r>
            <a:r>
              <a:rPr lang="en-US" sz="2600" kern="0" dirty="0" smtClean="0">
                <a:solidFill>
                  <a:srgbClr val="FFC000"/>
                </a:solidFill>
              </a:rPr>
              <a:t>how much you spend on driving</a:t>
            </a:r>
            <a:r>
              <a:rPr lang="en-US" sz="2600" kern="0" dirty="0" smtClean="0"/>
              <a:t> each month.</a:t>
            </a:r>
            <a:endParaRPr lang="en-US" sz="2600" kern="0" dirty="0"/>
          </a:p>
        </p:txBody>
      </p:sp>
    </p:spTree>
    <p:extLst>
      <p:ext uri="{BB962C8B-B14F-4D97-AF65-F5344CB8AC3E}">
        <p14:creationId xmlns:p14="http://schemas.microsoft.com/office/powerpoint/2010/main" val="62278972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drinkingmadeeasy.com/wp-content/uploads/2011/10/beer-beach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15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839866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9: Distracted driving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6566859"/>
              </p:ext>
            </p:extLst>
          </p:nvPr>
        </p:nvGraphicFramePr>
        <p:xfrm>
          <a:off x="981074" y="1524000"/>
          <a:ext cx="7858126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7443899" y="6324600"/>
            <a:ext cx="1524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 i="1" u="none" dirty="0">
                <a:solidFill>
                  <a:schemeClr val="tx2"/>
                </a:solidFill>
                <a:latin typeface="Century Gothic" pitchFamily="34" charset="0"/>
              </a:rPr>
              <a:t>N</a:t>
            </a:r>
            <a:r>
              <a:rPr lang="en-US" sz="1600" u="none" dirty="0">
                <a:solidFill>
                  <a:schemeClr val="tx2"/>
                </a:solidFill>
                <a:latin typeface="Century Gothic" pitchFamily="34" charset="0"/>
              </a:rPr>
              <a:t> = </a:t>
            </a:r>
            <a:r>
              <a:rPr lang="en-US" sz="1600" u="none" dirty="0" smtClean="0">
                <a:solidFill>
                  <a:schemeClr val="tx2"/>
                </a:solidFill>
                <a:latin typeface="Century Gothic" pitchFamily="34" charset="0"/>
              </a:rPr>
              <a:t>568</a:t>
            </a:r>
            <a:endParaRPr lang="en-US" sz="1600" i="1" u="none" dirty="0">
              <a:solidFill>
                <a:schemeClr val="tx2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842740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10: Hedonic interference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0"/>
            <a:ext cx="5600700" cy="2186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25" y="2236470"/>
            <a:ext cx="5972175" cy="210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0" y="2891558"/>
            <a:ext cx="4829175" cy="2967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495800"/>
            <a:ext cx="570213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62673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Study 10: </a:t>
            </a:r>
            <a:r>
              <a:rPr lang="en-US" dirty="0" smtClean="0"/>
              <a:t>Hedonic interference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7549379"/>
              </p:ext>
            </p:extLst>
          </p:nvPr>
        </p:nvGraphicFramePr>
        <p:xfrm>
          <a:off x="981074" y="1524000"/>
          <a:ext cx="7781926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7443899" y="6324600"/>
            <a:ext cx="1524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 i="1" u="none" dirty="0">
                <a:solidFill>
                  <a:schemeClr val="tx2"/>
                </a:solidFill>
                <a:latin typeface="Century Gothic" pitchFamily="34" charset="0"/>
              </a:rPr>
              <a:t>N</a:t>
            </a:r>
            <a:r>
              <a:rPr lang="en-US" sz="1600" u="none" dirty="0">
                <a:solidFill>
                  <a:schemeClr val="tx2"/>
                </a:solidFill>
                <a:latin typeface="Century Gothic" pitchFamily="34" charset="0"/>
              </a:rPr>
              <a:t> = </a:t>
            </a:r>
            <a:r>
              <a:rPr lang="en-US" sz="1600" u="none" dirty="0" smtClean="0">
                <a:solidFill>
                  <a:schemeClr val="tx2"/>
                </a:solidFill>
                <a:latin typeface="Century Gothic" pitchFamily="34" charset="0"/>
              </a:rPr>
              <a:t>297</a:t>
            </a:r>
            <a:endParaRPr lang="en-US" sz="1600" i="1" u="none" dirty="0">
              <a:solidFill>
                <a:schemeClr val="tx2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600751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600200"/>
            <a:ext cx="3352800" cy="4337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534400" cy="1139825"/>
          </a:xfrm>
        </p:spPr>
        <p:txBody>
          <a:bodyPr/>
          <a:lstStyle/>
          <a:p>
            <a:r>
              <a:rPr lang="en-US" sz="3200" dirty="0" smtClean="0"/>
              <a:t>A cognitive psychologist’s view of poverty</a:t>
            </a:r>
            <a:endParaRPr lang="en-US" sz="3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600200"/>
            <a:ext cx="3353095" cy="433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114800" y="1501965"/>
            <a:ext cx="4876800" cy="4530725"/>
          </a:xfrm>
        </p:spPr>
        <p:txBody>
          <a:bodyPr/>
          <a:lstStyle/>
          <a:p>
            <a:pPr indent="0"/>
            <a:r>
              <a:rPr lang="en-US" sz="2600" dirty="0" smtClean="0"/>
              <a:t>Less susceptibility to framing effects</a:t>
            </a:r>
          </a:p>
          <a:p>
            <a:pPr marL="0" indent="0"/>
            <a:endParaRPr lang="en-US" sz="2600" dirty="0" smtClean="0"/>
          </a:p>
          <a:p>
            <a:pPr marL="0" indent="0"/>
            <a:endParaRPr lang="en-US" sz="2600" dirty="0"/>
          </a:p>
          <a:p>
            <a:pPr indent="0"/>
            <a:r>
              <a:rPr lang="en-US" sz="2600" dirty="0" smtClean="0"/>
              <a:t>Money-related thoughts are highly accessible or top of mind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63218495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beer on the beach</a:t>
            </a:r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278550"/>
              </p:ext>
            </p:extLst>
          </p:nvPr>
        </p:nvGraphicFramePr>
        <p:xfrm>
          <a:off x="381000" y="1295400"/>
          <a:ext cx="8594422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5943600" y="6172200"/>
            <a:ext cx="2743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 u="none" dirty="0" err="1" smtClean="0">
                <a:solidFill>
                  <a:schemeClr val="tx2"/>
                </a:solidFill>
                <a:latin typeface="Century Gothic" pitchFamily="34" charset="0"/>
              </a:rPr>
              <a:t>Thaler</a:t>
            </a:r>
            <a:r>
              <a:rPr lang="en-US" sz="1600" u="none" dirty="0" smtClean="0">
                <a:solidFill>
                  <a:schemeClr val="tx2"/>
                </a:solidFill>
                <a:latin typeface="Century Gothic" pitchFamily="34" charset="0"/>
              </a:rPr>
              <a:t> (1985)</a:t>
            </a:r>
            <a:endParaRPr lang="en-US" sz="1600" u="none" dirty="0">
              <a:solidFill>
                <a:schemeClr val="tx2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366325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Poor decisions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872" y="3505200"/>
            <a:ext cx="3200400" cy="2244725"/>
          </a:xfrm>
        </p:spPr>
        <p:txBody>
          <a:bodyPr/>
          <a:lstStyle/>
          <a:p>
            <a:pPr indent="0"/>
            <a:r>
              <a:rPr lang="en-US" sz="2400" dirty="0" smtClean="0"/>
              <a:t>Our decisions are often swayed by normatively irrelevant factors.</a:t>
            </a:r>
            <a:endParaRPr 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497" y="1295400"/>
            <a:ext cx="1581150" cy="2045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895600" y="1412875"/>
            <a:ext cx="1676400" cy="224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defRPr sz="3000">
                <a:solidFill>
                  <a:srgbClr val="FAFAFA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600">
                <a:solidFill>
                  <a:srgbClr val="FAFAFA"/>
                </a:solidFill>
                <a:latin typeface="+mn-lt"/>
              </a:defRPr>
            </a:lvl2pPr>
            <a:lvl3pPr marL="1022350" indent="-350838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200">
                <a:solidFill>
                  <a:srgbClr val="FAFAFA"/>
                </a:solidFill>
                <a:latin typeface="+mn-lt"/>
              </a:defRPr>
            </a:lvl3pPr>
            <a:lvl4pPr marL="1339850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000">
                <a:solidFill>
                  <a:srgbClr val="FAFAFA"/>
                </a:solidFill>
                <a:latin typeface="+mn-lt"/>
              </a:defRPr>
            </a:lvl4pPr>
            <a:lvl5pPr marL="16811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rgbClr val="FAFAFA"/>
                </a:solidFill>
                <a:latin typeface="+mn-lt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rgbClr val="FAFAFA"/>
                </a:solidFill>
                <a:latin typeface="+mn-lt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rgbClr val="FAFAFA"/>
                </a:solidFill>
                <a:latin typeface="+mn-lt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rgbClr val="FAFAFA"/>
                </a:solidFill>
                <a:latin typeface="+mn-lt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rgbClr val="FAFAFA"/>
                </a:solidFill>
                <a:latin typeface="+mn-lt"/>
              </a:defRPr>
            </a:lvl9pPr>
          </a:lstStyle>
          <a:p>
            <a:pPr indent="0"/>
            <a:r>
              <a:rPr lang="en-US" sz="12400" kern="0" dirty="0" smtClean="0"/>
              <a:t>+</a:t>
            </a:r>
            <a:endParaRPr lang="en-US" sz="12400" kern="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608" y="1676400"/>
            <a:ext cx="4325992" cy="143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454900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7086600" y="5867400"/>
            <a:ext cx="1524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 i="1" u="none" dirty="0">
                <a:solidFill>
                  <a:schemeClr val="tx2"/>
                </a:solidFill>
                <a:latin typeface="Century Gothic" pitchFamily="34" charset="0"/>
              </a:rPr>
              <a:t>N</a:t>
            </a:r>
            <a:r>
              <a:rPr lang="en-US" sz="1600" u="none" dirty="0">
                <a:solidFill>
                  <a:schemeClr val="tx2"/>
                </a:solidFill>
                <a:latin typeface="Century Gothic" pitchFamily="34" charset="0"/>
              </a:rPr>
              <a:t> = </a:t>
            </a:r>
            <a:r>
              <a:rPr lang="en-US" sz="1600" u="none" dirty="0" smtClean="0">
                <a:solidFill>
                  <a:schemeClr val="tx2"/>
                </a:solidFill>
                <a:latin typeface="Century Gothic" pitchFamily="34" charset="0"/>
              </a:rPr>
              <a:t>578</a:t>
            </a:r>
            <a:endParaRPr lang="en-US" sz="1600" i="1" u="none" dirty="0">
              <a:solidFill>
                <a:schemeClr val="tx2"/>
              </a:solidFill>
              <a:latin typeface="Century Gothic" pitchFamily="34" charset="0"/>
            </a:endParaRPr>
          </a:p>
        </p:txBody>
      </p:sp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dirty="0" smtClean="0"/>
              <a:t>Study 1: A beer on the beach</a:t>
            </a:r>
            <a:endParaRPr lang="en-US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3049519"/>
              </p:ext>
            </p:extLst>
          </p:nvPr>
        </p:nvGraphicFramePr>
        <p:xfrm>
          <a:off x="152400" y="1447800"/>
          <a:ext cx="86106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7534866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Replication</a:t>
            </a:r>
            <a:endParaRPr lang="en-US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7086600" y="5867400"/>
            <a:ext cx="1524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 i="1" u="none" dirty="0">
                <a:solidFill>
                  <a:schemeClr val="tx2"/>
                </a:solidFill>
                <a:latin typeface="Century Gothic" pitchFamily="34" charset="0"/>
              </a:rPr>
              <a:t>N</a:t>
            </a:r>
            <a:r>
              <a:rPr lang="en-US" sz="1600" u="none" dirty="0">
                <a:solidFill>
                  <a:schemeClr val="tx2"/>
                </a:solidFill>
                <a:latin typeface="Century Gothic" pitchFamily="34" charset="0"/>
              </a:rPr>
              <a:t> = </a:t>
            </a:r>
            <a:r>
              <a:rPr lang="en-US" sz="1600" u="none" dirty="0" smtClean="0">
                <a:solidFill>
                  <a:schemeClr val="tx2"/>
                </a:solidFill>
                <a:latin typeface="Century Gothic" pitchFamily="34" charset="0"/>
              </a:rPr>
              <a:t>1898</a:t>
            </a:r>
            <a:endParaRPr lang="en-US" sz="1600" i="1" u="none" dirty="0">
              <a:solidFill>
                <a:schemeClr val="tx2"/>
              </a:solidFill>
              <a:latin typeface="Century Gothic" pitchFamily="34" charset="0"/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4546556"/>
              </p:ext>
            </p:extLst>
          </p:nvPr>
        </p:nvGraphicFramePr>
        <p:xfrm>
          <a:off x="152399" y="990600"/>
          <a:ext cx="8783817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3735217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Replication</a:t>
            </a:r>
            <a:endParaRPr lang="en-US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7086600" y="5867400"/>
            <a:ext cx="1524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 i="1" u="none" dirty="0">
                <a:solidFill>
                  <a:schemeClr val="tx2"/>
                </a:solidFill>
                <a:latin typeface="Century Gothic" pitchFamily="34" charset="0"/>
              </a:rPr>
              <a:t>N</a:t>
            </a:r>
            <a:r>
              <a:rPr lang="en-US" sz="1600" u="none" dirty="0">
                <a:solidFill>
                  <a:schemeClr val="tx2"/>
                </a:solidFill>
                <a:latin typeface="Century Gothic" pitchFamily="34" charset="0"/>
              </a:rPr>
              <a:t> = </a:t>
            </a:r>
            <a:r>
              <a:rPr lang="en-US" sz="1600" u="none" dirty="0" smtClean="0">
                <a:solidFill>
                  <a:schemeClr val="tx2"/>
                </a:solidFill>
                <a:latin typeface="Century Gothic" pitchFamily="34" charset="0"/>
              </a:rPr>
              <a:t>145</a:t>
            </a:r>
            <a:endParaRPr lang="en-US" sz="1600" i="1" u="none" dirty="0">
              <a:solidFill>
                <a:schemeClr val="tx2"/>
              </a:solidFill>
              <a:latin typeface="Century Gothic" pitchFamily="34" charset="0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9674752"/>
              </p:ext>
            </p:extLst>
          </p:nvPr>
        </p:nvGraphicFramePr>
        <p:xfrm>
          <a:off x="228600" y="1066800"/>
          <a:ext cx="8783817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3138453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Edge">
  <a:themeElements>
    <a:clrScheme name="1_Edge 2">
      <a:dk1>
        <a:srgbClr val="333333"/>
      </a:dk1>
      <a:lt1>
        <a:srgbClr val="CCCCFF"/>
      </a:lt1>
      <a:dk2>
        <a:srgbClr val="0B0506"/>
      </a:dk2>
      <a:lt2>
        <a:srgbClr val="FFFFFF"/>
      </a:lt2>
      <a:accent1>
        <a:srgbClr val="3366CC"/>
      </a:accent1>
      <a:accent2>
        <a:srgbClr val="3333CC"/>
      </a:accent2>
      <a:accent3>
        <a:srgbClr val="AAAAAA"/>
      </a:accent3>
      <a:accent4>
        <a:srgbClr val="AEAEDA"/>
      </a:accent4>
      <a:accent5>
        <a:srgbClr val="ADB8E2"/>
      </a:accent5>
      <a:accent6>
        <a:srgbClr val="2D2DB9"/>
      </a:accent6>
      <a:hlink>
        <a:srgbClr val="808080"/>
      </a:hlink>
      <a:folHlink>
        <a:srgbClr val="666633"/>
      </a:folHlink>
    </a:clrScheme>
    <a:fontScheme name="1_Edge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876</TotalTime>
  <Words>649</Words>
  <Application>Microsoft Office PowerPoint</Application>
  <PresentationFormat>On-screen Show (4:3)</PresentationFormat>
  <Paragraphs>255</Paragraphs>
  <Slides>43</Slides>
  <Notes>43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5" baseType="lpstr">
      <vt:lpstr>1_Edge</vt:lpstr>
      <vt:lpstr>Image</vt:lpstr>
      <vt:lpstr>Changes in preferences and everyday thinking in the context of poverty</vt:lpstr>
      <vt:lpstr>Disparities</vt:lpstr>
      <vt:lpstr>Poverty impedes cognitive function</vt:lpstr>
      <vt:lpstr>PowerPoint Presentation</vt:lpstr>
      <vt:lpstr>A beer on the beach</vt:lpstr>
      <vt:lpstr>Poor decisions</vt:lpstr>
      <vt:lpstr>Study 1: A beer on the beach</vt:lpstr>
      <vt:lpstr>Replication</vt:lpstr>
      <vt:lpstr>Replication</vt:lpstr>
      <vt:lpstr>PowerPoint Presentation</vt:lpstr>
      <vt:lpstr>PowerPoint Presentation</vt:lpstr>
      <vt:lpstr>PowerPoint Presentation</vt:lpstr>
      <vt:lpstr>PowerPoint Presentation</vt:lpstr>
      <vt:lpstr>Having more means…</vt:lpstr>
      <vt:lpstr>Having more means…</vt:lpstr>
      <vt:lpstr>Having less means…</vt:lpstr>
      <vt:lpstr>Scarcity and context</vt:lpstr>
      <vt:lpstr>Study 1: A beer on the beach</vt:lpstr>
      <vt:lpstr>Study 2: Reasons</vt:lpstr>
      <vt:lpstr>Study 3a: Proportional thinking</vt:lpstr>
      <vt:lpstr>Study 3a: Proportional thinking</vt:lpstr>
      <vt:lpstr>Study 3b: Proportional thinking</vt:lpstr>
      <vt:lpstr>Study 4: Mental accounts</vt:lpstr>
      <vt:lpstr>Study 4: Mental accounts</vt:lpstr>
      <vt:lpstr>Study 5: Caloric scarcity</vt:lpstr>
      <vt:lpstr>Study 5: Caloric scarcity</vt:lpstr>
      <vt:lpstr>Study 6: The feud</vt:lpstr>
      <vt:lpstr>Study 6: Expensiveness</vt:lpstr>
      <vt:lpstr>Implications</vt:lpstr>
      <vt:lpstr>Honed capacities</vt:lpstr>
      <vt:lpstr>Honed capacities</vt:lpstr>
      <vt:lpstr>Please don’t fall asleep.</vt:lpstr>
      <vt:lpstr>The fabric of thoughts</vt:lpstr>
      <vt:lpstr>Study 7: Seeing what isn’t there</vt:lpstr>
      <vt:lpstr>PowerPoint Presentation</vt:lpstr>
      <vt:lpstr>Three questions</vt:lpstr>
      <vt:lpstr>Study 8: A visit to the doctor</vt:lpstr>
      <vt:lpstr>Study 8: A visit to the doctor</vt:lpstr>
      <vt:lpstr>Study 9: Distracted driving</vt:lpstr>
      <vt:lpstr>Study 9: Distracted driving</vt:lpstr>
      <vt:lpstr>Study 10: Hedonic interference</vt:lpstr>
      <vt:lpstr>Study 10: Hedonic interference</vt:lpstr>
      <vt:lpstr>A cognitive psychologist’s view of poverty</vt:lpstr>
    </vt:vector>
  </TitlesOfParts>
  <Company>The University of Chicago Booth School of Business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Anuj K. Shah</dc:creator>
  <cp:lastModifiedBy>Anuj K. Shah</cp:lastModifiedBy>
  <cp:revision>170</cp:revision>
  <dcterms:created xsi:type="dcterms:W3CDTF">2014-10-15T15:12:53Z</dcterms:created>
  <dcterms:modified xsi:type="dcterms:W3CDTF">2014-10-20T21:57:44Z</dcterms:modified>
</cp:coreProperties>
</file>